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Lst>
  <p:notesMasterIdLst>
    <p:notesMasterId r:id="rId41"/>
  </p:notesMasterIdLst>
  <p:sldIdLst>
    <p:sldId id="256" r:id="rId2"/>
    <p:sldId id="261" r:id="rId3"/>
    <p:sldId id="286" r:id="rId4"/>
    <p:sldId id="285" r:id="rId5"/>
    <p:sldId id="284" r:id="rId6"/>
    <p:sldId id="283" r:id="rId7"/>
    <p:sldId id="282" r:id="rId8"/>
    <p:sldId id="281" r:id="rId9"/>
    <p:sldId id="280" r:id="rId10"/>
    <p:sldId id="279" r:id="rId11"/>
    <p:sldId id="278" r:id="rId12"/>
    <p:sldId id="277" r:id="rId13"/>
    <p:sldId id="276" r:id="rId14"/>
    <p:sldId id="275" r:id="rId15"/>
    <p:sldId id="301" r:id="rId16"/>
    <p:sldId id="300" r:id="rId17"/>
    <p:sldId id="299" r:id="rId18"/>
    <p:sldId id="298" r:id="rId19"/>
    <p:sldId id="297" r:id="rId20"/>
    <p:sldId id="296" r:id="rId21"/>
    <p:sldId id="295" r:id="rId22"/>
    <p:sldId id="294" r:id="rId23"/>
    <p:sldId id="293" r:id="rId24"/>
    <p:sldId id="292" r:id="rId25"/>
    <p:sldId id="291" r:id="rId26"/>
    <p:sldId id="290" r:id="rId27"/>
    <p:sldId id="289" r:id="rId28"/>
    <p:sldId id="288" r:id="rId29"/>
    <p:sldId id="287" r:id="rId30"/>
    <p:sldId id="274" r:id="rId31"/>
    <p:sldId id="273" r:id="rId32"/>
    <p:sldId id="272" r:id="rId33"/>
    <p:sldId id="271" r:id="rId34"/>
    <p:sldId id="270" r:id="rId35"/>
    <p:sldId id="269" r:id="rId36"/>
    <p:sldId id="268" r:id="rId37"/>
    <p:sldId id="267" r:id="rId38"/>
    <p:sldId id="266" r:id="rId39"/>
    <p:sldId id="262" r:id="rId40"/>
  </p:sldIdLst>
  <p:sldSz cx="12192000" cy="6858000"/>
  <p:notesSz cx="6858000" cy="9144000"/>
  <p:embeddedFontLst>
    <p:embeddedFont>
      <p:font typeface="Clash Display" panose="020B0604020202020204" charset="0"/>
      <p:regular r:id="rId42"/>
      <p:bold r:id="rId43"/>
    </p:embeddedFont>
    <p:embeddedFont>
      <p:font typeface="Clash Display Medium" panose="020B0604020202020204" charset="0"/>
      <p:regular r:id="rId4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41F34"/>
    <a:srgbClr val="4FB9A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4583"/>
    <p:restoredTop sz="86404"/>
  </p:normalViewPr>
  <p:slideViewPr>
    <p:cSldViewPr snapToGrid="0">
      <p:cViewPr varScale="1">
        <p:scale>
          <a:sx n="74" d="100"/>
          <a:sy n="74" d="100"/>
        </p:scale>
        <p:origin x="139" y="67"/>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1.fntdata"/><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2.fntdata"/><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esslie Malinga" userId="4abe2577-220c-45d9-b2ee-4bec1f665915" providerId="ADAL" clId="{FBB367DB-B4D4-489E-BBCF-52F170BB93B7}"/>
    <pc:docChg chg="undo custSel addSld delSld modSld addSection delSection modSection">
      <pc:chgData name="Lesslie Malinga" userId="4abe2577-220c-45d9-b2ee-4bec1f665915" providerId="ADAL" clId="{FBB367DB-B4D4-489E-BBCF-52F170BB93B7}" dt="2024-01-27T12:47:10.733" v="12" actId="313"/>
      <pc:docMkLst>
        <pc:docMk/>
      </pc:docMkLst>
      <pc:sldChg chg="modSp add del mod">
        <pc:chgData name="Lesslie Malinga" userId="4abe2577-220c-45d9-b2ee-4bec1f665915" providerId="ADAL" clId="{FBB367DB-B4D4-489E-BBCF-52F170BB93B7}" dt="2024-01-27T12:47:10.733" v="12" actId="313"/>
        <pc:sldMkLst>
          <pc:docMk/>
          <pc:sldMk cId="1515119759" sldId="256"/>
        </pc:sldMkLst>
        <pc:spChg chg="mod">
          <ac:chgData name="Lesslie Malinga" userId="4abe2577-220c-45d9-b2ee-4bec1f665915" providerId="ADAL" clId="{FBB367DB-B4D4-489E-BBCF-52F170BB93B7}" dt="2024-01-27T12:47:10.733" v="12" actId="313"/>
          <ac:spMkLst>
            <pc:docMk/>
            <pc:sldMk cId="1515119759" sldId="256"/>
            <ac:spMk id="9" creationId="{075DC114-7C7E-AD6B-2947-9160C3AF7658}"/>
          </ac:spMkLst>
        </pc:spChg>
      </pc:sldChg>
      <pc:sldChg chg="add del">
        <pc:chgData name="Lesslie Malinga" userId="4abe2577-220c-45d9-b2ee-4bec1f665915" providerId="ADAL" clId="{FBB367DB-B4D4-489E-BBCF-52F170BB93B7}" dt="2024-01-24T15:41:32.873" v="8" actId="2696"/>
        <pc:sldMkLst>
          <pc:docMk/>
          <pc:sldMk cId="4272408356" sldId="261"/>
        </pc:sldMkLst>
      </pc:sldChg>
      <pc:sldChg chg="add del">
        <pc:chgData name="Lesslie Malinga" userId="4abe2577-220c-45d9-b2ee-4bec1f665915" providerId="ADAL" clId="{FBB367DB-B4D4-489E-BBCF-52F170BB93B7}" dt="2024-01-24T15:41:32.873" v="8" actId="2696"/>
        <pc:sldMkLst>
          <pc:docMk/>
          <pc:sldMk cId="1438574690" sldId="262"/>
        </pc:sldMkLst>
      </pc:sldChg>
      <pc:sldChg chg="add del">
        <pc:chgData name="Lesslie Malinga" userId="4abe2577-220c-45d9-b2ee-4bec1f665915" providerId="ADAL" clId="{FBB367DB-B4D4-489E-BBCF-52F170BB93B7}" dt="2024-01-24T15:42:01.701" v="11" actId="2696"/>
        <pc:sldMkLst>
          <pc:docMk/>
          <pc:sldMk cId="1173961520" sldId="263"/>
        </pc:sldMkLst>
      </pc:sldChg>
      <pc:sldChg chg="add del">
        <pc:chgData name="Lesslie Malinga" userId="4abe2577-220c-45d9-b2ee-4bec1f665915" providerId="ADAL" clId="{FBB367DB-B4D4-489E-BBCF-52F170BB93B7}" dt="2024-01-24T15:41:58.881" v="10" actId="2696"/>
        <pc:sldMkLst>
          <pc:docMk/>
          <pc:sldMk cId="4189753058" sldId="264"/>
        </pc:sldMkLst>
      </pc:sldChg>
      <pc:sldChg chg="del">
        <pc:chgData name="Lesslie Malinga" userId="4abe2577-220c-45d9-b2ee-4bec1f665915" providerId="ADAL" clId="{FBB367DB-B4D4-489E-BBCF-52F170BB93B7}" dt="2024-01-24T15:40:31.488" v="0" actId="2696"/>
        <pc:sldMkLst>
          <pc:docMk/>
          <pc:sldMk cId="89653668" sldId="265"/>
        </pc:sldMkLst>
      </pc:sldChg>
      <pc:sldChg chg="add del">
        <pc:chgData name="Lesslie Malinga" userId="4abe2577-220c-45d9-b2ee-4bec1f665915" providerId="ADAL" clId="{FBB367DB-B4D4-489E-BBCF-52F170BB93B7}" dt="2024-01-24T15:41:32.873" v="8" actId="2696"/>
        <pc:sldMkLst>
          <pc:docMk/>
          <pc:sldMk cId="369316703" sldId="266"/>
        </pc:sldMkLst>
      </pc:sldChg>
      <pc:sldChg chg="add del">
        <pc:chgData name="Lesslie Malinga" userId="4abe2577-220c-45d9-b2ee-4bec1f665915" providerId="ADAL" clId="{FBB367DB-B4D4-489E-BBCF-52F170BB93B7}" dt="2024-01-24T15:41:32.873" v="8" actId="2696"/>
        <pc:sldMkLst>
          <pc:docMk/>
          <pc:sldMk cId="3435730997" sldId="267"/>
        </pc:sldMkLst>
      </pc:sldChg>
      <pc:sldChg chg="add del">
        <pc:chgData name="Lesslie Malinga" userId="4abe2577-220c-45d9-b2ee-4bec1f665915" providerId="ADAL" clId="{FBB367DB-B4D4-489E-BBCF-52F170BB93B7}" dt="2024-01-24T15:41:32.873" v="8" actId="2696"/>
        <pc:sldMkLst>
          <pc:docMk/>
          <pc:sldMk cId="32964075" sldId="268"/>
        </pc:sldMkLst>
      </pc:sldChg>
      <pc:sldChg chg="add del">
        <pc:chgData name="Lesslie Malinga" userId="4abe2577-220c-45d9-b2ee-4bec1f665915" providerId="ADAL" clId="{FBB367DB-B4D4-489E-BBCF-52F170BB93B7}" dt="2024-01-24T15:41:32.873" v="8" actId="2696"/>
        <pc:sldMkLst>
          <pc:docMk/>
          <pc:sldMk cId="3755023323" sldId="269"/>
        </pc:sldMkLst>
      </pc:sldChg>
      <pc:sldChg chg="add del">
        <pc:chgData name="Lesslie Malinga" userId="4abe2577-220c-45d9-b2ee-4bec1f665915" providerId="ADAL" clId="{FBB367DB-B4D4-489E-BBCF-52F170BB93B7}" dt="2024-01-24T15:41:32.873" v="8" actId="2696"/>
        <pc:sldMkLst>
          <pc:docMk/>
          <pc:sldMk cId="2092483736" sldId="270"/>
        </pc:sldMkLst>
      </pc:sldChg>
      <pc:sldChg chg="add del">
        <pc:chgData name="Lesslie Malinga" userId="4abe2577-220c-45d9-b2ee-4bec1f665915" providerId="ADAL" clId="{FBB367DB-B4D4-489E-BBCF-52F170BB93B7}" dt="2024-01-24T15:41:32.873" v="8" actId="2696"/>
        <pc:sldMkLst>
          <pc:docMk/>
          <pc:sldMk cId="2509831697" sldId="271"/>
        </pc:sldMkLst>
      </pc:sldChg>
      <pc:sldChg chg="add del">
        <pc:chgData name="Lesslie Malinga" userId="4abe2577-220c-45d9-b2ee-4bec1f665915" providerId="ADAL" clId="{FBB367DB-B4D4-489E-BBCF-52F170BB93B7}" dt="2024-01-24T15:41:32.873" v="8" actId="2696"/>
        <pc:sldMkLst>
          <pc:docMk/>
          <pc:sldMk cId="1099251672" sldId="272"/>
        </pc:sldMkLst>
      </pc:sldChg>
      <pc:sldChg chg="add del">
        <pc:chgData name="Lesslie Malinga" userId="4abe2577-220c-45d9-b2ee-4bec1f665915" providerId="ADAL" clId="{FBB367DB-B4D4-489E-BBCF-52F170BB93B7}" dt="2024-01-24T15:41:32.873" v="8" actId="2696"/>
        <pc:sldMkLst>
          <pc:docMk/>
          <pc:sldMk cId="2637673495" sldId="273"/>
        </pc:sldMkLst>
      </pc:sldChg>
      <pc:sldChg chg="add del">
        <pc:chgData name="Lesslie Malinga" userId="4abe2577-220c-45d9-b2ee-4bec1f665915" providerId="ADAL" clId="{FBB367DB-B4D4-489E-BBCF-52F170BB93B7}" dt="2024-01-24T15:41:32.873" v="8" actId="2696"/>
        <pc:sldMkLst>
          <pc:docMk/>
          <pc:sldMk cId="3241149041" sldId="274"/>
        </pc:sldMkLst>
      </pc:sldChg>
      <pc:sldChg chg="add del">
        <pc:chgData name="Lesslie Malinga" userId="4abe2577-220c-45d9-b2ee-4bec1f665915" providerId="ADAL" clId="{FBB367DB-B4D4-489E-BBCF-52F170BB93B7}" dt="2024-01-24T15:41:32.873" v="8" actId="2696"/>
        <pc:sldMkLst>
          <pc:docMk/>
          <pc:sldMk cId="1865357018" sldId="275"/>
        </pc:sldMkLst>
      </pc:sldChg>
      <pc:sldChg chg="add del">
        <pc:chgData name="Lesslie Malinga" userId="4abe2577-220c-45d9-b2ee-4bec1f665915" providerId="ADAL" clId="{FBB367DB-B4D4-489E-BBCF-52F170BB93B7}" dt="2024-01-24T15:41:32.873" v="8" actId="2696"/>
        <pc:sldMkLst>
          <pc:docMk/>
          <pc:sldMk cId="2885253380" sldId="276"/>
        </pc:sldMkLst>
      </pc:sldChg>
      <pc:sldChg chg="add del">
        <pc:chgData name="Lesslie Malinga" userId="4abe2577-220c-45d9-b2ee-4bec1f665915" providerId="ADAL" clId="{FBB367DB-B4D4-489E-BBCF-52F170BB93B7}" dt="2024-01-24T15:41:32.873" v="8" actId="2696"/>
        <pc:sldMkLst>
          <pc:docMk/>
          <pc:sldMk cId="1602702151" sldId="277"/>
        </pc:sldMkLst>
      </pc:sldChg>
      <pc:sldChg chg="add del">
        <pc:chgData name="Lesslie Malinga" userId="4abe2577-220c-45d9-b2ee-4bec1f665915" providerId="ADAL" clId="{FBB367DB-B4D4-489E-BBCF-52F170BB93B7}" dt="2024-01-24T15:41:32.873" v="8" actId="2696"/>
        <pc:sldMkLst>
          <pc:docMk/>
          <pc:sldMk cId="1591267450" sldId="278"/>
        </pc:sldMkLst>
      </pc:sldChg>
      <pc:sldChg chg="add del">
        <pc:chgData name="Lesslie Malinga" userId="4abe2577-220c-45d9-b2ee-4bec1f665915" providerId="ADAL" clId="{FBB367DB-B4D4-489E-BBCF-52F170BB93B7}" dt="2024-01-24T15:41:32.873" v="8" actId="2696"/>
        <pc:sldMkLst>
          <pc:docMk/>
          <pc:sldMk cId="3576635805" sldId="279"/>
        </pc:sldMkLst>
      </pc:sldChg>
      <pc:sldChg chg="add del">
        <pc:chgData name="Lesslie Malinga" userId="4abe2577-220c-45d9-b2ee-4bec1f665915" providerId="ADAL" clId="{FBB367DB-B4D4-489E-BBCF-52F170BB93B7}" dt="2024-01-24T15:41:32.873" v="8" actId="2696"/>
        <pc:sldMkLst>
          <pc:docMk/>
          <pc:sldMk cId="1626946407" sldId="280"/>
        </pc:sldMkLst>
      </pc:sldChg>
      <pc:sldChg chg="add del">
        <pc:chgData name="Lesslie Malinga" userId="4abe2577-220c-45d9-b2ee-4bec1f665915" providerId="ADAL" clId="{FBB367DB-B4D4-489E-BBCF-52F170BB93B7}" dt="2024-01-24T15:41:32.873" v="8" actId="2696"/>
        <pc:sldMkLst>
          <pc:docMk/>
          <pc:sldMk cId="3991134705" sldId="281"/>
        </pc:sldMkLst>
      </pc:sldChg>
      <pc:sldChg chg="add del">
        <pc:chgData name="Lesslie Malinga" userId="4abe2577-220c-45d9-b2ee-4bec1f665915" providerId="ADAL" clId="{FBB367DB-B4D4-489E-BBCF-52F170BB93B7}" dt="2024-01-24T15:41:32.873" v="8" actId="2696"/>
        <pc:sldMkLst>
          <pc:docMk/>
          <pc:sldMk cId="3949054317" sldId="282"/>
        </pc:sldMkLst>
      </pc:sldChg>
      <pc:sldChg chg="add del">
        <pc:chgData name="Lesslie Malinga" userId="4abe2577-220c-45d9-b2ee-4bec1f665915" providerId="ADAL" clId="{FBB367DB-B4D4-489E-BBCF-52F170BB93B7}" dt="2024-01-24T15:41:32.873" v="8" actId="2696"/>
        <pc:sldMkLst>
          <pc:docMk/>
          <pc:sldMk cId="4212966041" sldId="283"/>
        </pc:sldMkLst>
      </pc:sldChg>
      <pc:sldChg chg="add del">
        <pc:chgData name="Lesslie Malinga" userId="4abe2577-220c-45d9-b2ee-4bec1f665915" providerId="ADAL" clId="{FBB367DB-B4D4-489E-BBCF-52F170BB93B7}" dt="2024-01-24T15:41:32.873" v="8" actId="2696"/>
        <pc:sldMkLst>
          <pc:docMk/>
          <pc:sldMk cId="2589102109" sldId="284"/>
        </pc:sldMkLst>
      </pc:sldChg>
      <pc:sldChg chg="add del">
        <pc:chgData name="Lesslie Malinga" userId="4abe2577-220c-45d9-b2ee-4bec1f665915" providerId="ADAL" clId="{FBB367DB-B4D4-489E-BBCF-52F170BB93B7}" dt="2024-01-24T15:41:32.873" v="8" actId="2696"/>
        <pc:sldMkLst>
          <pc:docMk/>
          <pc:sldMk cId="631630485" sldId="285"/>
        </pc:sldMkLst>
      </pc:sldChg>
      <pc:sldChg chg="add del">
        <pc:chgData name="Lesslie Malinga" userId="4abe2577-220c-45d9-b2ee-4bec1f665915" providerId="ADAL" clId="{FBB367DB-B4D4-489E-BBCF-52F170BB93B7}" dt="2024-01-24T15:41:32.873" v="8" actId="2696"/>
        <pc:sldMkLst>
          <pc:docMk/>
          <pc:sldMk cId="2126294376" sldId="286"/>
        </pc:sldMkLst>
      </pc:sldChg>
      <pc:sldChg chg="add del">
        <pc:chgData name="Lesslie Malinga" userId="4abe2577-220c-45d9-b2ee-4bec1f665915" providerId="ADAL" clId="{FBB367DB-B4D4-489E-BBCF-52F170BB93B7}" dt="2024-01-24T15:41:32.873" v="8" actId="2696"/>
        <pc:sldMkLst>
          <pc:docMk/>
          <pc:sldMk cId="3406963399" sldId="287"/>
        </pc:sldMkLst>
      </pc:sldChg>
      <pc:sldChg chg="add del">
        <pc:chgData name="Lesslie Malinga" userId="4abe2577-220c-45d9-b2ee-4bec1f665915" providerId="ADAL" clId="{FBB367DB-B4D4-489E-BBCF-52F170BB93B7}" dt="2024-01-24T15:41:32.873" v="8" actId="2696"/>
        <pc:sldMkLst>
          <pc:docMk/>
          <pc:sldMk cId="2635568611" sldId="288"/>
        </pc:sldMkLst>
      </pc:sldChg>
      <pc:sldChg chg="add del">
        <pc:chgData name="Lesslie Malinga" userId="4abe2577-220c-45d9-b2ee-4bec1f665915" providerId="ADAL" clId="{FBB367DB-B4D4-489E-BBCF-52F170BB93B7}" dt="2024-01-24T15:41:32.873" v="8" actId="2696"/>
        <pc:sldMkLst>
          <pc:docMk/>
          <pc:sldMk cId="3502654438" sldId="289"/>
        </pc:sldMkLst>
      </pc:sldChg>
      <pc:sldChg chg="add del">
        <pc:chgData name="Lesslie Malinga" userId="4abe2577-220c-45d9-b2ee-4bec1f665915" providerId="ADAL" clId="{FBB367DB-B4D4-489E-BBCF-52F170BB93B7}" dt="2024-01-24T15:41:32.873" v="8" actId="2696"/>
        <pc:sldMkLst>
          <pc:docMk/>
          <pc:sldMk cId="2057271352" sldId="290"/>
        </pc:sldMkLst>
      </pc:sldChg>
      <pc:sldChg chg="add del">
        <pc:chgData name="Lesslie Malinga" userId="4abe2577-220c-45d9-b2ee-4bec1f665915" providerId="ADAL" clId="{FBB367DB-B4D4-489E-BBCF-52F170BB93B7}" dt="2024-01-24T15:41:32.873" v="8" actId="2696"/>
        <pc:sldMkLst>
          <pc:docMk/>
          <pc:sldMk cId="2341043974" sldId="291"/>
        </pc:sldMkLst>
      </pc:sldChg>
      <pc:sldChg chg="add del">
        <pc:chgData name="Lesslie Malinga" userId="4abe2577-220c-45d9-b2ee-4bec1f665915" providerId="ADAL" clId="{FBB367DB-B4D4-489E-BBCF-52F170BB93B7}" dt="2024-01-24T15:41:32.873" v="8" actId="2696"/>
        <pc:sldMkLst>
          <pc:docMk/>
          <pc:sldMk cId="3634541412" sldId="292"/>
        </pc:sldMkLst>
      </pc:sldChg>
      <pc:sldChg chg="add del">
        <pc:chgData name="Lesslie Malinga" userId="4abe2577-220c-45d9-b2ee-4bec1f665915" providerId="ADAL" clId="{FBB367DB-B4D4-489E-BBCF-52F170BB93B7}" dt="2024-01-24T15:41:32.873" v="8" actId="2696"/>
        <pc:sldMkLst>
          <pc:docMk/>
          <pc:sldMk cId="3087553511" sldId="293"/>
        </pc:sldMkLst>
      </pc:sldChg>
      <pc:sldChg chg="add del">
        <pc:chgData name="Lesslie Malinga" userId="4abe2577-220c-45d9-b2ee-4bec1f665915" providerId="ADAL" clId="{FBB367DB-B4D4-489E-BBCF-52F170BB93B7}" dt="2024-01-24T15:41:32.873" v="8" actId="2696"/>
        <pc:sldMkLst>
          <pc:docMk/>
          <pc:sldMk cId="715561223" sldId="294"/>
        </pc:sldMkLst>
      </pc:sldChg>
      <pc:sldChg chg="add del">
        <pc:chgData name="Lesslie Malinga" userId="4abe2577-220c-45d9-b2ee-4bec1f665915" providerId="ADAL" clId="{FBB367DB-B4D4-489E-BBCF-52F170BB93B7}" dt="2024-01-24T15:41:32.873" v="8" actId="2696"/>
        <pc:sldMkLst>
          <pc:docMk/>
          <pc:sldMk cId="2172383950" sldId="295"/>
        </pc:sldMkLst>
      </pc:sldChg>
      <pc:sldChg chg="add del">
        <pc:chgData name="Lesslie Malinga" userId="4abe2577-220c-45d9-b2ee-4bec1f665915" providerId="ADAL" clId="{FBB367DB-B4D4-489E-BBCF-52F170BB93B7}" dt="2024-01-24T15:41:32.873" v="8" actId="2696"/>
        <pc:sldMkLst>
          <pc:docMk/>
          <pc:sldMk cId="1421169466" sldId="296"/>
        </pc:sldMkLst>
      </pc:sldChg>
      <pc:sldChg chg="add del">
        <pc:chgData name="Lesslie Malinga" userId="4abe2577-220c-45d9-b2ee-4bec1f665915" providerId="ADAL" clId="{FBB367DB-B4D4-489E-BBCF-52F170BB93B7}" dt="2024-01-24T15:41:32.873" v="8" actId="2696"/>
        <pc:sldMkLst>
          <pc:docMk/>
          <pc:sldMk cId="138479671" sldId="297"/>
        </pc:sldMkLst>
      </pc:sldChg>
      <pc:sldChg chg="add del">
        <pc:chgData name="Lesslie Malinga" userId="4abe2577-220c-45d9-b2ee-4bec1f665915" providerId="ADAL" clId="{FBB367DB-B4D4-489E-BBCF-52F170BB93B7}" dt="2024-01-24T15:41:32.873" v="8" actId="2696"/>
        <pc:sldMkLst>
          <pc:docMk/>
          <pc:sldMk cId="1595186356" sldId="298"/>
        </pc:sldMkLst>
      </pc:sldChg>
      <pc:sldChg chg="add del">
        <pc:chgData name="Lesslie Malinga" userId="4abe2577-220c-45d9-b2ee-4bec1f665915" providerId="ADAL" clId="{FBB367DB-B4D4-489E-BBCF-52F170BB93B7}" dt="2024-01-24T15:41:32.873" v="8" actId="2696"/>
        <pc:sldMkLst>
          <pc:docMk/>
          <pc:sldMk cId="2970113021" sldId="299"/>
        </pc:sldMkLst>
      </pc:sldChg>
      <pc:sldChg chg="add del">
        <pc:chgData name="Lesslie Malinga" userId="4abe2577-220c-45d9-b2ee-4bec1f665915" providerId="ADAL" clId="{FBB367DB-B4D4-489E-BBCF-52F170BB93B7}" dt="2024-01-24T15:41:32.873" v="8" actId="2696"/>
        <pc:sldMkLst>
          <pc:docMk/>
          <pc:sldMk cId="2023681029" sldId="300"/>
        </pc:sldMkLst>
      </pc:sldChg>
      <pc:sldChg chg="add del">
        <pc:chgData name="Lesslie Malinga" userId="4abe2577-220c-45d9-b2ee-4bec1f665915" providerId="ADAL" clId="{FBB367DB-B4D4-489E-BBCF-52F170BB93B7}" dt="2024-01-24T15:41:32.873" v="8" actId="2696"/>
        <pc:sldMkLst>
          <pc:docMk/>
          <pc:sldMk cId="3762080956" sldId="301"/>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9DF2572-BFEC-4C2C-BF92-8096575FA15B}" type="doc">
      <dgm:prSet loTypeId="urn:microsoft.com/office/officeart/2005/8/layout/pyramid3" loCatId="pyramid" qsTypeId="urn:microsoft.com/office/officeart/2005/8/quickstyle/3d3" qsCatId="3D" csTypeId="urn:microsoft.com/office/officeart/2005/8/colors/colorful5" csCatId="colorful" phldr="1"/>
      <dgm:spPr/>
    </dgm:pt>
    <dgm:pt modelId="{034BC975-B7B8-4206-97FA-84DD389601A7}">
      <dgm:prSet phldrT="[Text]" custT="1"/>
      <dgm:spPr>
        <a:xfrm rot="10800000">
          <a:off x="0" y="0"/>
          <a:ext cx="10515600" cy="1087834"/>
        </a:xfrm>
        <a:prstGeom prst="trapezoid">
          <a:avLst>
            <a:gd name="adj" fmla="val 85714"/>
          </a:avLst>
        </a:prstGeom>
      </dgm:spPr>
      <dgm:t>
        <a:bodyPr/>
        <a:lstStyle/>
        <a:p>
          <a:pPr>
            <a:buNone/>
          </a:pPr>
          <a:r>
            <a:rPr lang="en-GB" sz="1200" b="1">
              <a:latin typeface="Arial" panose="020B0604020202020204" pitchFamily="34" charset="0"/>
              <a:ea typeface="+mn-ea"/>
              <a:cs typeface="Arial" panose="020B0604020202020204" pitchFamily="34" charset="0"/>
            </a:rPr>
            <a:t>Brand Promise</a:t>
          </a:r>
        </a:p>
      </dgm:t>
    </dgm:pt>
    <dgm:pt modelId="{F16F11BA-C4A8-49EB-A33A-19AF780D7944}" type="parTrans" cxnId="{AB8A1473-7D77-4A74-9FCA-CC5105F8772C}">
      <dgm:prSet/>
      <dgm:spPr/>
      <dgm:t>
        <a:bodyPr/>
        <a:lstStyle/>
        <a:p>
          <a:endParaRPr lang="en-GB"/>
        </a:p>
      </dgm:t>
    </dgm:pt>
    <dgm:pt modelId="{103519C2-3408-4EE2-A2AE-F141701E9276}" type="sibTrans" cxnId="{AB8A1473-7D77-4A74-9FCA-CC5105F8772C}">
      <dgm:prSet/>
      <dgm:spPr/>
      <dgm:t>
        <a:bodyPr/>
        <a:lstStyle/>
        <a:p>
          <a:endParaRPr lang="en-GB"/>
        </a:p>
      </dgm:t>
    </dgm:pt>
    <dgm:pt modelId="{527CF7B3-0AEB-42FA-A8D5-3B7E4931B00B}">
      <dgm:prSet phldrT="[Text]" custT="1"/>
      <dgm:spPr>
        <a:xfrm rot="10800000">
          <a:off x="2628900" y="2175669"/>
          <a:ext cx="5257800" cy="1087834"/>
        </a:xfrm>
        <a:prstGeom prst="trapezoid">
          <a:avLst>
            <a:gd name="adj" fmla="val 85714"/>
          </a:avLst>
        </a:prstGeom>
      </dgm:spPr>
      <dgm:t>
        <a:bodyPr/>
        <a:lstStyle/>
        <a:p>
          <a:pPr>
            <a:buNone/>
          </a:pPr>
          <a:r>
            <a:rPr lang="en-GB" sz="1200" b="1">
              <a:latin typeface="Arial" panose="020B0604020202020204" pitchFamily="34" charset="0"/>
              <a:ea typeface="+mn-ea"/>
              <a:cs typeface="Arial" panose="020B0604020202020204" pitchFamily="34" charset="0"/>
            </a:rPr>
            <a:t>Brand Atrributes</a:t>
          </a:r>
        </a:p>
      </dgm:t>
    </dgm:pt>
    <dgm:pt modelId="{CCEC6D21-9822-4BC9-B726-A61D810A2410}" type="parTrans" cxnId="{21F02274-A8FF-4C52-A141-9A6085D2D072}">
      <dgm:prSet/>
      <dgm:spPr/>
      <dgm:t>
        <a:bodyPr/>
        <a:lstStyle/>
        <a:p>
          <a:endParaRPr lang="en-GB"/>
        </a:p>
      </dgm:t>
    </dgm:pt>
    <dgm:pt modelId="{B1FCE224-2F34-4688-9A07-6048BC3F7CA4}" type="sibTrans" cxnId="{21F02274-A8FF-4C52-A141-9A6085D2D072}">
      <dgm:prSet/>
      <dgm:spPr/>
      <dgm:t>
        <a:bodyPr/>
        <a:lstStyle/>
        <a:p>
          <a:endParaRPr lang="en-GB"/>
        </a:p>
      </dgm:t>
    </dgm:pt>
    <dgm:pt modelId="{DFA994F2-C003-43E7-91DA-66053E5B5658}">
      <dgm:prSet phldrT="[Text]" custT="1"/>
      <dgm:spPr>
        <a:xfrm rot="10800000">
          <a:off x="3943350" y="3263503"/>
          <a:ext cx="2628900" cy="1087834"/>
        </a:xfrm>
        <a:prstGeom prst="trapezoid">
          <a:avLst>
            <a:gd name="adj" fmla="val 85714"/>
          </a:avLst>
        </a:prstGeom>
      </dgm:spPr>
      <dgm:t>
        <a:bodyPr/>
        <a:lstStyle/>
        <a:p>
          <a:pPr>
            <a:buNone/>
          </a:pPr>
          <a:r>
            <a:rPr lang="en-GB" sz="1200" b="1">
              <a:latin typeface="Arial" panose="020B0604020202020204" pitchFamily="34" charset="0"/>
              <a:ea typeface="+mn-ea"/>
              <a:cs typeface="Arial" panose="020B0604020202020204" pitchFamily="34" charset="0"/>
            </a:rPr>
            <a:t>Positioning</a:t>
          </a:r>
        </a:p>
      </dgm:t>
    </dgm:pt>
    <dgm:pt modelId="{D892C61E-D1AB-4F4B-A6F7-1474E3A8BEEB}" type="parTrans" cxnId="{CE05AABB-847F-42C8-A7D5-42985D325C9E}">
      <dgm:prSet/>
      <dgm:spPr/>
      <dgm:t>
        <a:bodyPr/>
        <a:lstStyle/>
        <a:p>
          <a:endParaRPr lang="en-GB"/>
        </a:p>
      </dgm:t>
    </dgm:pt>
    <dgm:pt modelId="{37D78783-390C-46BA-9FD9-6CBE2AFC0C79}" type="sibTrans" cxnId="{CE05AABB-847F-42C8-A7D5-42985D325C9E}">
      <dgm:prSet/>
      <dgm:spPr/>
      <dgm:t>
        <a:bodyPr/>
        <a:lstStyle/>
        <a:p>
          <a:endParaRPr lang="en-GB"/>
        </a:p>
      </dgm:t>
    </dgm:pt>
    <dgm:pt modelId="{CC562042-7146-4675-99ED-135F117DB62C}">
      <dgm:prSet custT="1"/>
      <dgm:spPr>
        <a:xfrm rot="10800000">
          <a:off x="1314449" y="1087834"/>
          <a:ext cx="7886700" cy="1087834"/>
        </a:xfrm>
        <a:prstGeom prst="trapezoid">
          <a:avLst>
            <a:gd name="adj" fmla="val 85714"/>
          </a:avLst>
        </a:prstGeom>
      </dgm:spPr>
      <dgm:t>
        <a:bodyPr/>
        <a:lstStyle/>
        <a:p>
          <a:pPr>
            <a:buNone/>
          </a:pPr>
          <a:r>
            <a:rPr lang="en-GB" sz="1200" b="1">
              <a:latin typeface="Arial" panose="020B0604020202020204" pitchFamily="34" charset="0"/>
              <a:ea typeface="+mn-ea"/>
              <a:cs typeface="Arial" panose="020B0604020202020204" pitchFamily="34" charset="0"/>
            </a:rPr>
            <a:t>Brand Personality</a:t>
          </a:r>
        </a:p>
      </dgm:t>
    </dgm:pt>
    <dgm:pt modelId="{6D40AE1F-AC5D-49BF-8D9B-D406A6DD1132}" type="parTrans" cxnId="{6BFFEAB9-6ABC-4067-A38D-AB217DE7D4DD}">
      <dgm:prSet/>
      <dgm:spPr/>
      <dgm:t>
        <a:bodyPr/>
        <a:lstStyle/>
        <a:p>
          <a:endParaRPr lang="en-GB"/>
        </a:p>
      </dgm:t>
    </dgm:pt>
    <dgm:pt modelId="{1B1334D5-1C6D-4768-A173-CB346316E436}" type="sibTrans" cxnId="{6BFFEAB9-6ABC-4067-A38D-AB217DE7D4DD}">
      <dgm:prSet/>
      <dgm:spPr/>
      <dgm:t>
        <a:bodyPr/>
        <a:lstStyle/>
        <a:p>
          <a:endParaRPr lang="en-GB"/>
        </a:p>
      </dgm:t>
    </dgm:pt>
    <dgm:pt modelId="{E7E49C73-410F-485D-BB2E-7855C8AC4B62}" type="pres">
      <dgm:prSet presAssocID="{09DF2572-BFEC-4C2C-BF92-8096575FA15B}" presName="Name0" presStyleCnt="0">
        <dgm:presLayoutVars>
          <dgm:dir/>
          <dgm:animLvl val="lvl"/>
          <dgm:resizeHandles val="exact"/>
        </dgm:presLayoutVars>
      </dgm:prSet>
      <dgm:spPr/>
    </dgm:pt>
    <dgm:pt modelId="{1BDCDD32-54B1-4A47-9720-8D4D3D77C56E}" type="pres">
      <dgm:prSet presAssocID="{034BC975-B7B8-4206-97FA-84DD389601A7}" presName="Name8" presStyleCnt="0"/>
      <dgm:spPr/>
    </dgm:pt>
    <dgm:pt modelId="{73005C1F-3FC8-47CA-9E27-9DF74A79B15D}" type="pres">
      <dgm:prSet presAssocID="{034BC975-B7B8-4206-97FA-84DD389601A7}" presName="level" presStyleLbl="node1" presStyleIdx="0" presStyleCnt="4">
        <dgm:presLayoutVars>
          <dgm:chMax val="1"/>
          <dgm:bulletEnabled val="1"/>
        </dgm:presLayoutVars>
      </dgm:prSet>
      <dgm:spPr/>
    </dgm:pt>
    <dgm:pt modelId="{840CC36D-4957-4692-87CF-3E2558E4DE19}" type="pres">
      <dgm:prSet presAssocID="{034BC975-B7B8-4206-97FA-84DD389601A7}" presName="levelTx" presStyleLbl="revTx" presStyleIdx="0" presStyleCnt="0">
        <dgm:presLayoutVars>
          <dgm:chMax val="1"/>
          <dgm:bulletEnabled val="1"/>
        </dgm:presLayoutVars>
      </dgm:prSet>
      <dgm:spPr/>
    </dgm:pt>
    <dgm:pt modelId="{52657376-3C7F-4F35-9627-07E25CAD8F9F}" type="pres">
      <dgm:prSet presAssocID="{CC562042-7146-4675-99ED-135F117DB62C}" presName="Name8" presStyleCnt="0"/>
      <dgm:spPr/>
    </dgm:pt>
    <dgm:pt modelId="{0290041D-1284-4C98-AF1B-934E7A15FFA4}" type="pres">
      <dgm:prSet presAssocID="{CC562042-7146-4675-99ED-135F117DB62C}" presName="level" presStyleLbl="node1" presStyleIdx="1" presStyleCnt="4">
        <dgm:presLayoutVars>
          <dgm:chMax val="1"/>
          <dgm:bulletEnabled val="1"/>
        </dgm:presLayoutVars>
      </dgm:prSet>
      <dgm:spPr/>
    </dgm:pt>
    <dgm:pt modelId="{6C25DAB7-F3D3-431D-B185-383E40852202}" type="pres">
      <dgm:prSet presAssocID="{CC562042-7146-4675-99ED-135F117DB62C}" presName="levelTx" presStyleLbl="revTx" presStyleIdx="0" presStyleCnt="0">
        <dgm:presLayoutVars>
          <dgm:chMax val="1"/>
          <dgm:bulletEnabled val="1"/>
        </dgm:presLayoutVars>
      </dgm:prSet>
      <dgm:spPr/>
    </dgm:pt>
    <dgm:pt modelId="{A1CAD540-FF16-4071-971E-03E7A422F177}" type="pres">
      <dgm:prSet presAssocID="{527CF7B3-0AEB-42FA-A8D5-3B7E4931B00B}" presName="Name8" presStyleCnt="0"/>
      <dgm:spPr/>
    </dgm:pt>
    <dgm:pt modelId="{A7395DDE-D2DF-480F-B84A-E95507D6B5DF}" type="pres">
      <dgm:prSet presAssocID="{527CF7B3-0AEB-42FA-A8D5-3B7E4931B00B}" presName="level" presStyleLbl="node1" presStyleIdx="2" presStyleCnt="4">
        <dgm:presLayoutVars>
          <dgm:chMax val="1"/>
          <dgm:bulletEnabled val="1"/>
        </dgm:presLayoutVars>
      </dgm:prSet>
      <dgm:spPr/>
    </dgm:pt>
    <dgm:pt modelId="{025FA362-10C4-4426-87D9-A016716B550F}" type="pres">
      <dgm:prSet presAssocID="{527CF7B3-0AEB-42FA-A8D5-3B7E4931B00B}" presName="levelTx" presStyleLbl="revTx" presStyleIdx="0" presStyleCnt="0">
        <dgm:presLayoutVars>
          <dgm:chMax val="1"/>
          <dgm:bulletEnabled val="1"/>
        </dgm:presLayoutVars>
      </dgm:prSet>
      <dgm:spPr/>
    </dgm:pt>
    <dgm:pt modelId="{A316606E-5DCF-40BC-928A-D567017D535E}" type="pres">
      <dgm:prSet presAssocID="{DFA994F2-C003-43E7-91DA-66053E5B5658}" presName="Name8" presStyleCnt="0"/>
      <dgm:spPr/>
    </dgm:pt>
    <dgm:pt modelId="{FEDF2432-53B2-4964-B5D4-E18A17815B15}" type="pres">
      <dgm:prSet presAssocID="{DFA994F2-C003-43E7-91DA-66053E5B5658}" presName="level" presStyleLbl="node1" presStyleIdx="3" presStyleCnt="4">
        <dgm:presLayoutVars>
          <dgm:chMax val="1"/>
          <dgm:bulletEnabled val="1"/>
        </dgm:presLayoutVars>
      </dgm:prSet>
      <dgm:spPr/>
    </dgm:pt>
    <dgm:pt modelId="{E8CA5BEF-1ECF-445A-A9F9-FCAA855C54FD}" type="pres">
      <dgm:prSet presAssocID="{DFA994F2-C003-43E7-91DA-66053E5B5658}" presName="levelTx" presStyleLbl="revTx" presStyleIdx="0" presStyleCnt="0">
        <dgm:presLayoutVars>
          <dgm:chMax val="1"/>
          <dgm:bulletEnabled val="1"/>
        </dgm:presLayoutVars>
      </dgm:prSet>
      <dgm:spPr/>
    </dgm:pt>
  </dgm:ptLst>
  <dgm:cxnLst>
    <dgm:cxn modelId="{AADF2806-55C9-4869-B3D2-80EA5411A657}" type="presOf" srcId="{DFA994F2-C003-43E7-91DA-66053E5B5658}" destId="{FEDF2432-53B2-4964-B5D4-E18A17815B15}" srcOrd="0" destOrd="0" presId="urn:microsoft.com/office/officeart/2005/8/layout/pyramid3"/>
    <dgm:cxn modelId="{900E960B-EFBA-44E1-B32E-9C14AE8A62F3}" type="presOf" srcId="{DFA994F2-C003-43E7-91DA-66053E5B5658}" destId="{E8CA5BEF-1ECF-445A-A9F9-FCAA855C54FD}" srcOrd="1" destOrd="0" presId="urn:microsoft.com/office/officeart/2005/8/layout/pyramid3"/>
    <dgm:cxn modelId="{C563001B-D8B8-40A3-86DF-C01FA873D86E}" type="presOf" srcId="{034BC975-B7B8-4206-97FA-84DD389601A7}" destId="{73005C1F-3FC8-47CA-9E27-9DF74A79B15D}" srcOrd="0" destOrd="0" presId="urn:microsoft.com/office/officeart/2005/8/layout/pyramid3"/>
    <dgm:cxn modelId="{C85A4E5E-375A-4CDC-9CC7-100C61638371}" type="presOf" srcId="{CC562042-7146-4675-99ED-135F117DB62C}" destId="{0290041D-1284-4C98-AF1B-934E7A15FFA4}" srcOrd="0" destOrd="0" presId="urn:microsoft.com/office/officeart/2005/8/layout/pyramid3"/>
    <dgm:cxn modelId="{3106C965-DEE5-4B69-A5FC-4A4D4944A4EE}" type="presOf" srcId="{527CF7B3-0AEB-42FA-A8D5-3B7E4931B00B}" destId="{025FA362-10C4-4426-87D9-A016716B550F}" srcOrd="1" destOrd="0" presId="urn:microsoft.com/office/officeart/2005/8/layout/pyramid3"/>
    <dgm:cxn modelId="{AB8A1473-7D77-4A74-9FCA-CC5105F8772C}" srcId="{09DF2572-BFEC-4C2C-BF92-8096575FA15B}" destId="{034BC975-B7B8-4206-97FA-84DD389601A7}" srcOrd="0" destOrd="0" parTransId="{F16F11BA-C4A8-49EB-A33A-19AF780D7944}" sibTransId="{103519C2-3408-4EE2-A2AE-F141701E9276}"/>
    <dgm:cxn modelId="{21F02274-A8FF-4C52-A141-9A6085D2D072}" srcId="{09DF2572-BFEC-4C2C-BF92-8096575FA15B}" destId="{527CF7B3-0AEB-42FA-A8D5-3B7E4931B00B}" srcOrd="2" destOrd="0" parTransId="{CCEC6D21-9822-4BC9-B726-A61D810A2410}" sibTransId="{B1FCE224-2F34-4688-9A07-6048BC3F7CA4}"/>
    <dgm:cxn modelId="{0330B87F-B2CB-408A-B6D5-FC4BCDFF8943}" type="presOf" srcId="{09DF2572-BFEC-4C2C-BF92-8096575FA15B}" destId="{E7E49C73-410F-485D-BB2E-7855C8AC4B62}" srcOrd="0" destOrd="0" presId="urn:microsoft.com/office/officeart/2005/8/layout/pyramid3"/>
    <dgm:cxn modelId="{A05014B8-950F-48A1-9F41-04F36D0736FA}" type="presOf" srcId="{527CF7B3-0AEB-42FA-A8D5-3B7E4931B00B}" destId="{A7395DDE-D2DF-480F-B84A-E95507D6B5DF}" srcOrd="0" destOrd="0" presId="urn:microsoft.com/office/officeart/2005/8/layout/pyramid3"/>
    <dgm:cxn modelId="{6BFFEAB9-6ABC-4067-A38D-AB217DE7D4DD}" srcId="{09DF2572-BFEC-4C2C-BF92-8096575FA15B}" destId="{CC562042-7146-4675-99ED-135F117DB62C}" srcOrd="1" destOrd="0" parTransId="{6D40AE1F-AC5D-49BF-8D9B-D406A6DD1132}" sibTransId="{1B1334D5-1C6D-4768-A173-CB346316E436}"/>
    <dgm:cxn modelId="{CE05AABB-847F-42C8-A7D5-42985D325C9E}" srcId="{09DF2572-BFEC-4C2C-BF92-8096575FA15B}" destId="{DFA994F2-C003-43E7-91DA-66053E5B5658}" srcOrd="3" destOrd="0" parTransId="{D892C61E-D1AB-4F4B-A6F7-1474E3A8BEEB}" sibTransId="{37D78783-390C-46BA-9FD9-6CBE2AFC0C79}"/>
    <dgm:cxn modelId="{12EE20C1-A57D-42C4-AE11-914574C4C210}" type="presOf" srcId="{034BC975-B7B8-4206-97FA-84DD389601A7}" destId="{840CC36D-4957-4692-87CF-3E2558E4DE19}" srcOrd="1" destOrd="0" presId="urn:microsoft.com/office/officeart/2005/8/layout/pyramid3"/>
    <dgm:cxn modelId="{9700B4F3-55F2-4CD4-83FC-E0718EC47971}" type="presOf" srcId="{CC562042-7146-4675-99ED-135F117DB62C}" destId="{6C25DAB7-F3D3-431D-B185-383E40852202}" srcOrd="1" destOrd="0" presId="urn:microsoft.com/office/officeart/2005/8/layout/pyramid3"/>
    <dgm:cxn modelId="{1A53235D-8955-4138-B3FC-78C215F784EF}" type="presParOf" srcId="{E7E49C73-410F-485D-BB2E-7855C8AC4B62}" destId="{1BDCDD32-54B1-4A47-9720-8D4D3D77C56E}" srcOrd="0" destOrd="0" presId="urn:microsoft.com/office/officeart/2005/8/layout/pyramid3"/>
    <dgm:cxn modelId="{CF3B4241-91D4-469D-A2D0-B25ED7475F03}" type="presParOf" srcId="{1BDCDD32-54B1-4A47-9720-8D4D3D77C56E}" destId="{73005C1F-3FC8-47CA-9E27-9DF74A79B15D}" srcOrd="0" destOrd="0" presId="urn:microsoft.com/office/officeart/2005/8/layout/pyramid3"/>
    <dgm:cxn modelId="{5C2D821F-60E6-4AF3-8930-DC778976F709}" type="presParOf" srcId="{1BDCDD32-54B1-4A47-9720-8D4D3D77C56E}" destId="{840CC36D-4957-4692-87CF-3E2558E4DE19}" srcOrd="1" destOrd="0" presId="urn:microsoft.com/office/officeart/2005/8/layout/pyramid3"/>
    <dgm:cxn modelId="{8AAE781D-E9F6-42AE-A4E6-DC76CC1ED6FB}" type="presParOf" srcId="{E7E49C73-410F-485D-BB2E-7855C8AC4B62}" destId="{52657376-3C7F-4F35-9627-07E25CAD8F9F}" srcOrd="1" destOrd="0" presId="urn:microsoft.com/office/officeart/2005/8/layout/pyramid3"/>
    <dgm:cxn modelId="{45D8838E-AF3E-496A-9CF4-CF00BB854869}" type="presParOf" srcId="{52657376-3C7F-4F35-9627-07E25CAD8F9F}" destId="{0290041D-1284-4C98-AF1B-934E7A15FFA4}" srcOrd="0" destOrd="0" presId="urn:microsoft.com/office/officeart/2005/8/layout/pyramid3"/>
    <dgm:cxn modelId="{0094DA42-C4DC-4B2E-AA35-1CDE2636937A}" type="presParOf" srcId="{52657376-3C7F-4F35-9627-07E25CAD8F9F}" destId="{6C25DAB7-F3D3-431D-B185-383E40852202}" srcOrd="1" destOrd="0" presId="urn:microsoft.com/office/officeart/2005/8/layout/pyramid3"/>
    <dgm:cxn modelId="{738AEC45-1FE7-471D-8675-FFDCD7954AD0}" type="presParOf" srcId="{E7E49C73-410F-485D-BB2E-7855C8AC4B62}" destId="{A1CAD540-FF16-4071-971E-03E7A422F177}" srcOrd="2" destOrd="0" presId="urn:microsoft.com/office/officeart/2005/8/layout/pyramid3"/>
    <dgm:cxn modelId="{988E47EC-9416-47BC-A101-84345DE4A350}" type="presParOf" srcId="{A1CAD540-FF16-4071-971E-03E7A422F177}" destId="{A7395DDE-D2DF-480F-B84A-E95507D6B5DF}" srcOrd="0" destOrd="0" presId="urn:microsoft.com/office/officeart/2005/8/layout/pyramid3"/>
    <dgm:cxn modelId="{66FDE55D-C047-456F-A32B-5F1F4488E6B6}" type="presParOf" srcId="{A1CAD540-FF16-4071-971E-03E7A422F177}" destId="{025FA362-10C4-4426-87D9-A016716B550F}" srcOrd="1" destOrd="0" presId="urn:microsoft.com/office/officeart/2005/8/layout/pyramid3"/>
    <dgm:cxn modelId="{9460141E-3057-4747-9FE8-A13A017EC23B}" type="presParOf" srcId="{E7E49C73-410F-485D-BB2E-7855C8AC4B62}" destId="{A316606E-5DCF-40BC-928A-D567017D535E}" srcOrd="3" destOrd="0" presId="urn:microsoft.com/office/officeart/2005/8/layout/pyramid3"/>
    <dgm:cxn modelId="{95E4BDA8-1D69-4D98-B064-6C32C4671FA7}" type="presParOf" srcId="{A316606E-5DCF-40BC-928A-D567017D535E}" destId="{FEDF2432-53B2-4964-B5D4-E18A17815B15}" srcOrd="0" destOrd="0" presId="urn:microsoft.com/office/officeart/2005/8/layout/pyramid3"/>
    <dgm:cxn modelId="{1D835E42-46E2-4D9F-8C8E-01AFBD062584}" type="presParOf" srcId="{A316606E-5DCF-40BC-928A-D567017D535E}" destId="{E8CA5BEF-1ECF-445A-A9F9-FCAA855C54FD}" srcOrd="1" destOrd="0" presId="urn:microsoft.com/office/officeart/2005/8/layout/pyramid3"/>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B8F9005-3348-4371-B2FD-9060B36BD2D0}" type="doc">
      <dgm:prSet loTypeId="urn:microsoft.com/office/officeart/2005/8/layout/chevron2" loCatId="list" qsTypeId="urn:microsoft.com/office/officeart/2005/8/quickstyle/3d1" qsCatId="3D" csTypeId="urn:microsoft.com/office/officeart/2005/8/colors/accent1_2" csCatId="accent1" phldr="1"/>
      <dgm:spPr/>
      <dgm:t>
        <a:bodyPr/>
        <a:lstStyle/>
        <a:p>
          <a:endParaRPr lang="en-GB"/>
        </a:p>
      </dgm:t>
    </dgm:pt>
    <dgm:pt modelId="{D7ECA436-2942-420A-AC08-029C9EE4AE9F}">
      <dgm:prSet phldrT="[Text]" custT="1"/>
      <dgm:spPr>
        <a:xfrm rot="5400000">
          <a:off x="-179572" y="182011"/>
          <a:ext cx="1197147" cy="838003"/>
        </a:xfrm>
        <a:prstGeom prst="chevron">
          <a:avLst/>
        </a:prstGeom>
        <a:gradFill rotWithShape="0">
          <a:gsLst>
            <a:gs pos="0">
              <a:srgbClr val="4472C4">
                <a:hueOff val="0"/>
                <a:satOff val="0"/>
                <a:lumOff val="0"/>
                <a:alphaOff val="0"/>
                <a:satMod val="103000"/>
                <a:lumMod val="102000"/>
                <a:tint val="94000"/>
              </a:srgbClr>
            </a:gs>
            <a:gs pos="50000">
              <a:srgbClr val="4472C4">
                <a:hueOff val="0"/>
                <a:satOff val="0"/>
                <a:lumOff val="0"/>
                <a:alphaOff val="0"/>
                <a:satMod val="110000"/>
                <a:lumMod val="100000"/>
                <a:shade val="100000"/>
              </a:srgbClr>
            </a:gs>
            <a:gs pos="100000">
              <a:srgbClr val="4472C4">
                <a:hueOff val="0"/>
                <a:satOff val="0"/>
                <a:lumOff val="0"/>
                <a:alphaOff val="0"/>
                <a:lumMod val="99000"/>
                <a:satMod val="120000"/>
                <a:shade val="78000"/>
              </a:srgbClr>
            </a:gs>
          </a:gsLst>
          <a:lin ang="5400000" scaled="0"/>
        </a:gradFill>
        <a:ln w="6350" cap="flat" cmpd="sng" algn="ctr">
          <a:solidFill>
            <a:srgbClr val="4472C4">
              <a:hueOff val="0"/>
              <a:satOff val="0"/>
              <a:lumOff val="0"/>
              <a:alphaOff val="0"/>
            </a:srgbClr>
          </a:solidFill>
          <a:prstDash val="solid"/>
          <a:miter lim="800000"/>
        </a:ln>
        <a:effectLst/>
        <a:scene3d>
          <a:camera prst="orthographicFront"/>
          <a:lightRig rig="flat" dir="t"/>
        </a:scene3d>
        <a:sp3d prstMaterial="plastic">
          <a:bevelT w="120900" h="88900"/>
          <a:bevelB w="88900" h="31750" prst="angle"/>
        </a:sp3d>
      </dgm:spPr>
      <dgm:t>
        <a:bodyPr/>
        <a:lstStyle/>
        <a:p>
          <a:pPr>
            <a:buNone/>
          </a:pPr>
          <a:r>
            <a:rPr lang="en-GB" sz="1200" b="1">
              <a:solidFill>
                <a:sysClr val="window" lastClr="FFFFFF"/>
              </a:solidFill>
              <a:latin typeface="Arial" panose="020B0604020202020204" pitchFamily="34" charset="0"/>
              <a:ea typeface="+mn-ea"/>
              <a:cs typeface="Arial" panose="020B0604020202020204" pitchFamily="34" charset="0"/>
            </a:rPr>
            <a:t>D</a:t>
          </a:r>
        </a:p>
      </dgm:t>
    </dgm:pt>
    <dgm:pt modelId="{D71F8AF3-DBB0-446B-A6CF-761DD909607F}" type="parTrans" cxnId="{256C5F0B-92F3-4A4E-88D6-CE99A289B0A6}">
      <dgm:prSet/>
      <dgm:spPr/>
      <dgm:t>
        <a:bodyPr/>
        <a:lstStyle/>
        <a:p>
          <a:endParaRPr lang="en-GB"/>
        </a:p>
      </dgm:t>
    </dgm:pt>
    <dgm:pt modelId="{93F723C0-6447-4E47-9EB3-B33958496DAE}" type="sibTrans" cxnId="{256C5F0B-92F3-4A4E-88D6-CE99A289B0A6}">
      <dgm:prSet/>
      <dgm:spPr/>
      <dgm:t>
        <a:bodyPr/>
        <a:lstStyle/>
        <a:p>
          <a:endParaRPr lang="en-GB"/>
        </a:p>
      </dgm:t>
    </dgm:pt>
    <dgm:pt modelId="{341928BC-CD1A-4B42-AC18-C89CD87B6727}">
      <dgm:prSet phldrT="[Text]" custT="1"/>
      <dgm:spPr>
        <a:xfrm rot="5400000">
          <a:off x="5287728" y="-4447285"/>
          <a:ext cx="778145" cy="9677596"/>
        </a:xfrm>
        <a:prstGeom prst="round2SameRect">
          <a:avLst/>
        </a:prstGeom>
        <a:solidFill>
          <a:sysClr val="window" lastClr="FFFFFF">
            <a:alpha val="90000"/>
            <a:hueOff val="0"/>
            <a:satOff val="0"/>
            <a:lumOff val="0"/>
            <a:alphaOff val="0"/>
          </a:sysClr>
        </a:solidFill>
        <a:ln w="6350" cap="flat" cmpd="sng" algn="ctr">
          <a:solidFill>
            <a:srgbClr val="4472C4">
              <a:hueOff val="0"/>
              <a:satOff val="0"/>
              <a:lumOff val="0"/>
              <a:alphaOff val="0"/>
            </a:srgbClr>
          </a:solidFill>
          <a:prstDash val="solid"/>
          <a:miter lim="800000"/>
        </a:ln>
        <a:effectLst/>
        <a:scene3d>
          <a:camera prst="orthographicFront"/>
          <a:lightRig rig="flat" dir="t"/>
        </a:scene3d>
        <a:sp3d extrusionH="12700" prstMaterial="plastic">
          <a:bevelT w="50800" h="50800"/>
        </a:sp3d>
      </dgm:spPr>
      <dgm:t>
        <a:bodyPr/>
        <a:lstStyle/>
        <a:p>
          <a:pPr>
            <a:buChar char="•"/>
          </a:pPr>
          <a:r>
            <a:rPr lang="en-GB" sz="1200">
              <a:solidFill>
                <a:sysClr val="windowText" lastClr="000000">
                  <a:hueOff val="0"/>
                  <a:satOff val="0"/>
                  <a:lumOff val="0"/>
                  <a:alphaOff val="0"/>
                </a:sysClr>
              </a:solidFill>
              <a:latin typeface="Arial" panose="020B0604020202020204" pitchFamily="34" charset="0"/>
              <a:ea typeface="+mn-ea"/>
              <a:cs typeface="Arial" panose="020B0604020202020204" pitchFamily="34" charset="0"/>
            </a:rPr>
            <a:t>Differentete a product or service</a:t>
          </a:r>
        </a:p>
      </dgm:t>
    </dgm:pt>
    <dgm:pt modelId="{D207E3DE-EEFC-4E9A-BC30-E7222BD46152}" type="parTrans" cxnId="{374BBDA1-3DF9-48E7-A350-BAA98F543FC0}">
      <dgm:prSet/>
      <dgm:spPr/>
      <dgm:t>
        <a:bodyPr/>
        <a:lstStyle/>
        <a:p>
          <a:endParaRPr lang="en-GB"/>
        </a:p>
      </dgm:t>
    </dgm:pt>
    <dgm:pt modelId="{01A04042-64F4-48AC-AA76-C0028EFE7C40}" type="sibTrans" cxnId="{374BBDA1-3DF9-48E7-A350-BAA98F543FC0}">
      <dgm:prSet/>
      <dgm:spPr/>
      <dgm:t>
        <a:bodyPr/>
        <a:lstStyle/>
        <a:p>
          <a:endParaRPr lang="en-GB"/>
        </a:p>
      </dgm:t>
    </dgm:pt>
    <dgm:pt modelId="{DF19CC55-AFDA-404A-8FBD-5326923EDA2F}">
      <dgm:prSet phldrT="[Text]" custT="1"/>
      <dgm:spPr>
        <a:xfrm rot="5400000">
          <a:off x="-179572" y="1231782"/>
          <a:ext cx="1197147" cy="838003"/>
        </a:xfrm>
        <a:prstGeom prst="chevron">
          <a:avLst/>
        </a:prstGeom>
        <a:gradFill rotWithShape="0">
          <a:gsLst>
            <a:gs pos="0">
              <a:srgbClr val="4472C4">
                <a:hueOff val="0"/>
                <a:satOff val="0"/>
                <a:lumOff val="0"/>
                <a:alphaOff val="0"/>
                <a:satMod val="103000"/>
                <a:lumMod val="102000"/>
                <a:tint val="94000"/>
              </a:srgbClr>
            </a:gs>
            <a:gs pos="50000">
              <a:srgbClr val="4472C4">
                <a:hueOff val="0"/>
                <a:satOff val="0"/>
                <a:lumOff val="0"/>
                <a:alphaOff val="0"/>
                <a:satMod val="110000"/>
                <a:lumMod val="100000"/>
                <a:shade val="100000"/>
              </a:srgbClr>
            </a:gs>
            <a:gs pos="100000">
              <a:srgbClr val="4472C4">
                <a:hueOff val="0"/>
                <a:satOff val="0"/>
                <a:lumOff val="0"/>
                <a:alphaOff val="0"/>
                <a:lumMod val="99000"/>
                <a:satMod val="120000"/>
                <a:shade val="78000"/>
              </a:srgbClr>
            </a:gs>
          </a:gsLst>
          <a:lin ang="5400000" scaled="0"/>
        </a:gradFill>
        <a:ln w="6350" cap="flat" cmpd="sng" algn="ctr">
          <a:solidFill>
            <a:srgbClr val="4472C4">
              <a:hueOff val="0"/>
              <a:satOff val="0"/>
              <a:lumOff val="0"/>
              <a:alphaOff val="0"/>
            </a:srgbClr>
          </a:solidFill>
          <a:prstDash val="solid"/>
          <a:miter lim="800000"/>
        </a:ln>
        <a:effectLst/>
        <a:scene3d>
          <a:camera prst="orthographicFront"/>
          <a:lightRig rig="flat" dir="t"/>
        </a:scene3d>
        <a:sp3d prstMaterial="plastic">
          <a:bevelT w="120900" h="88900"/>
          <a:bevelB w="88900" h="31750" prst="angle"/>
        </a:sp3d>
      </dgm:spPr>
      <dgm:t>
        <a:bodyPr/>
        <a:lstStyle/>
        <a:p>
          <a:pPr>
            <a:buNone/>
          </a:pPr>
          <a:r>
            <a:rPr lang="en-GB" sz="1200" b="1">
              <a:solidFill>
                <a:sysClr val="window" lastClr="FFFFFF"/>
              </a:solidFill>
              <a:latin typeface="Arial" panose="020B0604020202020204" pitchFamily="34" charset="0"/>
              <a:ea typeface="+mn-ea"/>
              <a:cs typeface="Arial" panose="020B0604020202020204" pitchFamily="34" charset="0"/>
            </a:rPr>
            <a:t>R</a:t>
          </a:r>
        </a:p>
      </dgm:t>
    </dgm:pt>
    <dgm:pt modelId="{0759B428-8DDA-4474-BB25-C833DC595638}" type="parTrans" cxnId="{D6C3919B-4D49-47BC-81F8-DAD363F043E3}">
      <dgm:prSet/>
      <dgm:spPr/>
      <dgm:t>
        <a:bodyPr/>
        <a:lstStyle/>
        <a:p>
          <a:endParaRPr lang="en-GB"/>
        </a:p>
      </dgm:t>
    </dgm:pt>
    <dgm:pt modelId="{7F78DEB8-6821-4568-B4B3-CDFEA3FC7D81}" type="sibTrans" cxnId="{D6C3919B-4D49-47BC-81F8-DAD363F043E3}">
      <dgm:prSet/>
      <dgm:spPr/>
      <dgm:t>
        <a:bodyPr/>
        <a:lstStyle/>
        <a:p>
          <a:endParaRPr lang="en-GB"/>
        </a:p>
      </dgm:t>
    </dgm:pt>
    <dgm:pt modelId="{6498B070-C43F-427D-8386-223666FB9389}">
      <dgm:prSet phldrT="[Text]" custT="1"/>
      <dgm:spPr>
        <a:xfrm rot="5400000">
          <a:off x="5287728" y="-3397515"/>
          <a:ext cx="778145" cy="9677596"/>
        </a:xfrm>
        <a:prstGeom prst="round2SameRect">
          <a:avLst/>
        </a:prstGeom>
        <a:solidFill>
          <a:sysClr val="window" lastClr="FFFFFF">
            <a:alpha val="90000"/>
            <a:hueOff val="0"/>
            <a:satOff val="0"/>
            <a:lumOff val="0"/>
            <a:alphaOff val="0"/>
          </a:sysClr>
        </a:solidFill>
        <a:ln w="6350" cap="flat" cmpd="sng" algn="ctr">
          <a:solidFill>
            <a:srgbClr val="4472C4">
              <a:hueOff val="0"/>
              <a:satOff val="0"/>
              <a:lumOff val="0"/>
              <a:alphaOff val="0"/>
            </a:srgbClr>
          </a:solidFill>
          <a:prstDash val="solid"/>
          <a:miter lim="800000"/>
        </a:ln>
        <a:effectLst/>
        <a:scene3d>
          <a:camera prst="orthographicFront"/>
          <a:lightRig rig="flat" dir="t"/>
        </a:scene3d>
        <a:sp3d extrusionH="12700" prstMaterial="plastic">
          <a:bevelT w="50800" h="50800"/>
        </a:sp3d>
      </dgm:spPr>
      <dgm:t>
        <a:bodyPr/>
        <a:lstStyle/>
        <a:p>
          <a:pPr>
            <a:buChar char="•"/>
          </a:pPr>
          <a:r>
            <a:rPr lang="en-GB" sz="1200" dirty="0">
              <a:solidFill>
                <a:sysClr val="windowText" lastClr="000000">
                  <a:hueOff val="0"/>
                  <a:satOff val="0"/>
                  <a:lumOff val="0"/>
                  <a:alphaOff val="0"/>
                </a:sysClr>
              </a:solidFill>
              <a:latin typeface="Arial" panose="020B0604020202020204" pitchFamily="34" charset="0"/>
              <a:ea typeface="+mn-ea"/>
              <a:cs typeface="Arial" panose="020B0604020202020204" pitchFamily="34" charset="0"/>
            </a:rPr>
            <a:t>Reinforce a brands message</a:t>
          </a:r>
        </a:p>
      </dgm:t>
    </dgm:pt>
    <dgm:pt modelId="{EBC90A32-67DC-439C-8B99-5EE80E26BA22}" type="parTrans" cxnId="{C46B7F62-CC51-485A-87D8-75550E877990}">
      <dgm:prSet/>
      <dgm:spPr/>
      <dgm:t>
        <a:bodyPr/>
        <a:lstStyle/>
        <a:p>
          <a:endParaRPr lang="en-GB"/>
        </a:p>
      </dgm:t>
    </dgm:pt>
    <dgm:pt modelId="{1D269F07-328E-440A-999D-78413B6FC89F}" type="sibTrans" cxnId="{C46B7F62-CC51-485A-87D8-75550E877990}">
      <dgm:prSet/>
      <dgm:spPr/>
      <dgm:t>
        <a:bodyPr/>
        <a:lstStyle/>
        <a:p>
          <a:endParaRPr lang="en-GB"/>
        </a:p>
      </dgm:t>
    </dgm:pt>
    <dgm:pt modelId="{B7F18E16-A62C-4EF1-816D-D5B55CC508E3}">
      <dgm:prSet phldrT="[Text]" custT="1"/>
      <dgm:spPr>
        <a:xfrm rot="5400000">
          <a:off x="-179572" y="2281552"/>
          <a:ext cx="1197147" cy="838003"/>
        </a:xfrm>
        <a:prstGeom prst="chevron">
          <a:avLst/>
        </a:prstGeom>
        <a:gradFill rotWithShape="0">
          <a:gsLst>
            <a:gs pos="0">
              <a:srgbClr val="4472C4">
                <a:hueOff val="0"/>
                <a:satOff val="0"/>
                <a:lumOff val="0"/>
                <a:alphaOff val="0"/>
                <a:satMod val="103000"/>
                <a:lumMod val="102000"/>
                <a:tint val="94000"/>
              </a:srgbClr>
            </a:gs>
            <a:gs pos="50000">
              <a:srgbClr val="4472C4">
                <a:hueOff val="0"/>
                <a:satOff val="0"/>
                <a:lumOff val="0"/>
                <a:alphaOff val="0"/>
                <a:satMod val="110000"/>
                <a:lumMod val="100000"/>
                <a:shade val="100000"/>
              </a:srgbClr>
            </a:gs>
            <a:gs pos="100000">
              <a:srgbClr val="4472C4">
                <a:hueOff val="0"/>
                <a:satOff val="0"/>
                <a:lumOff val="0"/>
                <a:alphaOff val="0"/>
                <a:lumMod val="99000"/>
                <a:satMod val="120000"/>
                <a:shade val="78000"/>
              </a:srgbClr>
            </a:gs>
          </a:gsLst>
          <a:lin ang="5400000" scaled="0"/>
        </a:gradFill>
        <a:ln w="6350" cap="flat" cmpd="sng" algn="ctr">
          <a:solidFill>
            <a:srgbClr val="4472C4">
              <a:hueOff val="0"/>
              <a:satOff val="0"/>
              <a:lumOff val="0"/>
              <a:alphaOff val="0"/>
            </a:srgbClr>
          </a:solidFill>
          <a:prstDash val="solid"/>
          <a:miter lim="800000"/>
        </a:ln>
        <a:effectLst/>
        <a:scene3d>
          <a:camera prst="orthographicFront"/>
          <a:lightRig rig="flat" dir="t"/>
        </a:scene3d>
        <a:sp3d prstMaterial="plastic">
          <a:bevelT w="120900" h="88900"/>
          <a:bevelB w="88900" h="31750" prst="angle"/>
        </a:sp3d>
      </dgm:spPr>
      <dgm:t>
        <a:bodyPr/>
        <a:lstStyle/>
        <a:p>
          <a:pPr>
            <a:buNone/>
          </a:pPr>
          <a:endParaRPr lang="en-GB" sz="1200" b="1">
            <a:solidFill>
              <a:sysClr val="window" lastClr="FFFFFF"/>
            </a:solidFill>
            <a:latin typeface="Arial" panose="020B0604020202020204" pitchFamily="34" charset="0"/>
            <a:ea typeface="+mn-ea"/>
            <a:cs typeface="Arial" panose="020B0604020202020204" pitchFamily="34" charset="0"/>
          </a:endParaRPr>
        </a:p>
        <a:p>
          <a:pPr>
            <a:buNone/>
          </a:pPr>
          <a:r>
            <a:rPr lang="en-GB" sz="1200" b="1">
              <a:solidFill>
                <a:sysClr val="window" lastClr="FFFFFF"/>
              </a:solidFill>
              <a:latin typeface="Arial" panose="020B0604020202020204" pitchFamily="34" charset="0"/>
              <a:ea typeface="+mn-ea"/>
              <a:cs typeface="Arial" panose="020B0604020202020204" pitchFamily="34" charset="0"/>
            </a:rPr>
            <a:t>I</a:t>
          </a:r>
        </a:p>
        <a:p>
          <a:pPr>
            <a:buNone/>
          </a:pPr>
          <a:endParaRPr lang="en-GB" sz="800">
            <a:solidFill>
              <a:sysClr val="window" lastClr="FFFFFF"/>
            </a:solidFill>
            <a:latin typeface="Calibri" panose="020F0502020204030204"/>
            <a:ea typeface="+mn-ea"/>
            <a:cs typeface="+mn-cs"/>
          </a:endParaRPr>
        </a:p>
      </dgm:t>
    </dgm:pt>
    <dgm:pt modelId="{78199B32-3D32-4D14-868F-DE5EC8287F55}" type="parTrans" cxnId="{02AFE102-56BF-4019-A916-B14600DB7111}">
      <dgm:prSet/>
      <dgm:spPr/>
      <dgm:t>
        <a:bodyPr/>
        <a:lstStyle/>
        <a:p>
          <a:endParaRPr lang="en-GB"/>
        </a:p>
      </dgm:t>
    </dgm:pt>
    <dgm:pt modelId="{C5DB6FC9-DA62-4003-872E-AB0509C20869}" type="sibTrans" cxnId="{02AFE102-56BF-4019-A916-B14600DB7111}">
      <dgm:prSet/>
      <dgm:spPr/>
      <dgm:t>
        <a:bodyPr/>
        <a:lstStyle/>
        <a:p>
          <a:endParaRPr lang="en-GB"/>
        </a:p>
      </dgm:t>
    </dgm:pt>
    <dgm:pt modelId="{B482A655-8E60-4BC2-A369-031108BB58D2}">
      <dgm:prSet phldrT="[Text]" custT="1"/>
      <dgm:spPr>
        <a:xfrm rot="5400000">
          <a:off x="5287524" y="-2347540"/>
          <a:ext cx="778555" cy="9677596"/>
        </a:xfrm>
        <a:prstGeom prst="round2SameRect">
          <a:avLst/>
        </a:prstGeom>
        <a:solidFill>
          <a:sysClr val="window" lastClr="FFFFFF">
            <a:alpha val="90000"/>
            <a:hueOff val="0"/>
            <a:satOff val="0"/>
            <a:lumOff val="0"/>
            <a:alphaOff val="0"/>
          </a:sysClr>
        </a:solidFill>
        <a:ln w="6350" cap="flat" cmpd="sng" algn="ctr">
          <a:solidFill>
            <a:srgbClr val="4472C4">
              <a:hueOff val="0"/>
              <a:satOff val="0"/>
              <a:lumOff val="0"/>
              <a:alphaOff val="0"/>
            </a:srgbClr>
          </a:solidFill>
          <a:prstDash val="solid"/>
          <a:miter lim="800000"/>
        </a:ln>
        <a:effectLst/>
        <a:scene3d>
          <a:camera prst="orthographicFront"/>
          <a:lightRig rig="flat" dir="t"/>
        </a:scene3d>
        <a:sp3d extrusionH="12700" prstMaterial="plastic">
          <a:bevelT w="50800" h="50800"/>
        </a:sp3d>
      </dgm:spPr>
      <dgm:t>
        <a:bodyPr/>
        <a:lstStyle/>
        <a:p>
          <a:pPr>
            <a:buChar char="•"/>
          </a:pPr>
          <a:r>
            <a:rPr lang="en-GB" sz="1200">
              <a:solidFill>
                <a:sysClr val="windowText" lastClr="000000">
                  <a:hueOff val="0"/>
                  <a:satOff val="0"/>
                  <a:lumOff val="0"/>
                  <a:alphaOff val="0"/>
                </a:sysClr>
              </a:solidFill>
              <a:latin typeface="Arial" panose="020B0604020202020204" pitchFamily="34" charset="0"/>
              <a:ea typeface="+mn-ea"/>
              <a:cs typeface="Arial" panose="020B0604020202020204" pitchFamily="34" charset="0"/>
            </a:rPr>
            <a:t>Inform or make people aware of the brand</a:t>
          </a:r>
        </a:p>
      </dgm:t>
    </dgm:pt>
    <dgm:pt modelId="{53C36902-6D09-4787-9519-FF01BE121106}" type="parTrans" cxnId="{70A989EC-5D53-48D5-8224-968155CB7CB2}">
      <dgm:prSet/>
      <dgm:spPr/>
      <dgm:t>
        <a:bodyPr/>
        <a:lstStyle/>
        <a:p>
          <a:endParaRPr lang="en-GB"/>
        </a:p>
      </dgm:t>
    </dgm:pt>
    <dgm:pt modelId="{63E58305-DC26-41C2-8854-DCF765048891}" type="sibTrans" cxnId="{70A989EC-5D53-48D5-8224-968155CB7CB2}">
      <dgm:prSet/>
      <dgm:spPr/>
      <dgm:t>
        <a:bodyPr/>
        <a:lstStyle/>
        <a:p>
          <a:endParaRPr lang="en-GB"/>
        </a:p>
      </dgm:t>
    </dgm:pt>
    <dgm:pt modelId="{D8E2DBE5-B6D0-47CF-A27E-28C8A0A5ECDC}">
      <dgm:prSet custT="1"/>
      <dgm:spPr>
        <a:xfrm rot="5400000">
          <a:off x="-179572" y="3331322"/>
          <a:ext cx="1197147" cy="838003"/>
        </a:xfrm>
        <a:prstGeom prst="chevron">
          <a:avLst/>
        </a:prstGeom>
        <a:gradFill rotWithShape="0">
          <a:gsLst>
            <a:gs pos="0">
              <a:srgbClr val="4472C4">
                <a:hueOff val="0"/>
                <a:satOff val="0"/>
                <a:lumOff val="0"/>
                <a:alphaOff val="0"/>
                <a:satMod val="103000"/>
                <a:lumMod val="102000"/>
                <a:tint val="94000"/>
              </a:srgbClr>
            </a:gs>
            <a:gs pos="50000">
              <a:srgbClr val="4472C4">
                <a:hueOff val="0"/>
                <a:satOff val="0"/>
                <a:lumOff val="0"/>
                <a:alphaOff val="0"/>
                <a:satMod val="110000"/>
                <a:lumMod val="100000"/>
                <a:shade val="100000"/>
              </a:srgbClr>
            </a:gs>
            <a:gs pos="100000">
              <a:srgbClr val="4472C4">
                <a:hueOff val="0"/>
                <a:satOff val="0"/>
                <a:lumOff val="0"/>
                <a:alphaOff val="0"/>
                <a:lumMod val="99000"/>
                <a:satMod val="120000"/>
                <a:shade val="78000"/>
              </a:srgbClr>
            </a:gs>
          </a:gsLst>
          <a:lin ang="5400000" scaled="0"/>
        </a:gradFill>
        <a:ln w="6350" cap="flat" cmpd="sng" algn="ctr">
          <a:solidFill>
            <a:srgbClr val="4472C4">
              <a:hueOff val="0"/>
              <a:satOff val="0"/>
              <a:lumOff val="0"/>
              <a:alphaOff val="0"/>
            </a:srgbClr>
          </a:solidFill>
          <a:prstDash val="solid"/>
          <a:miter lim="800000"/>
        </a:ln>
        <a:effectLst/>
        <a:scene3d>
          <a:camera prst="orthographicFront"/>
          <a:lightRig rig="flat" dir="t"/>
        </a:scene3d>
        <a:sp3d prstMaterial="plastic">
          <a:bevelT w="120900" h="88900"/>
          <a:bevelB w="88900" h="31750" prst="angle"/>
        </a:sp3d>
      </dgm:spPr>
      <dgm:t>
        <a:bodyPr/>
        <a:lstStyle/>
        <a:p>
          <a:pPr>
            <a:buNone/>
          </a:pPr>
          <a:r>
            <a:rPr lang="en-GB" sz="1200" b="1">
              <a:solidFill>
                <a:sysClr val="window" lastClr="FFFFFF"/>
              </a:solidFill>
              <a:latin typeface="Arial" panose="020B0604020202020204" pitchFamily="34" charset="0"/>
              <a:ea typeface="+mn-ea"/>
              <a:cs typeface="Arial" panose="020B0604020202020204" pitchFamily="34" charset="0"/>
            </a:rPr>
            <a:t>P</a:t>
          </a:r>
        </a:p>
      </dgm:t>
    </dgm:pt>
    <dgm:pt modelId="{CF0DC26C-DA57-4C3C-9E20-8063D7C1C6AC}" type="parTrans" cxnId="{EE53327D-2AB7-4DDD-ACB9-00B99CF0B9DE}">
      <dgm:prSet/>
      <dgm:spPr/>
      <dgm:t>
        <a:bodyPr/>
        <a:lstStyle/>
        <a:p>
          <a:endParaRPr lang="en-GB"/>
        </a:p>
      </dgm:t>
    </dgm:pt>
    <dgm:pt modelId="{CF54D63E-5423-44B5-A91E-639B6BB9DF14}" type="sibTrans" cxnId="{EE53327D-2AB7-4DDD-ACB9-00B99CF0B9DE}">
      <dgm:prSet/>
      <dgm:spPr/>
      <dgm:t>
        <a:bodyPr/>
        <a:lstStyle/>
        <a:p>
          <a:endParaRPr lang="en-GB"/>
        </a:p>
      </dgm:t>
    </dgm:pt>
    <dgm:pt modelId="{1D6022C5-C1E8-468B-B192-BA7DCFED9F38}">
      <dgm:prSet custT="1"/>
      <dgm:spPr>
        <a:xfrm rot="5400000">
          <a:off x="5287728" y="-1297974"/>
          <a:ext cx="778145" cy="9677596"/>
        </a:xfrm>
        <a:prstGeom prst="round2SameRect">
          <a:avLst/>
        </a:prstGeom>
        <a:solidFill>
          <a:sysClr val="window" lastClr="FFFFFF">
            <a:alpha val="90000"/>
            <a:hueOff val="0"/>
            <a:satOff val="0"/>
            <a:lumOff val="0"/>
            <a:alphaOff val="0"/>
          </a:sysClr>
        </a:solidFill>
        <a:ln w="6350" cap="flat" cmpd="sng" algn="ctr">
          <a:solidFill>
            <a:srgbClr val="4472C4">
              <a:hueOff val="0"/>
              <a:satOff val="0"/>
              <a:lumOff val="0"/>
              <a:alphaOff val="0"/>
            </a:srgbClr>
          </a:solidFill>
          <a:prstDash val="solid"/>
          <a:miter lim="800000"/>
        </a:ln>
        <a:effectLst/>
        <a:scene3d>
          <a:camera prst="orthographicFront"/>
          <a:lightRig rig="flat" dir="t"/>
        </a:scene3d>
        <a:sp3d extrusionH="12700" prstMaterial="plastic">
          <a:bevelT w="50800" h="50800"/>
        </a:sp3d>
      </dgm:spPr>
      <dgm:t>
        <a:bodyPr/>
        <a:lstStyle/>
        <a:p>
          <a:pPr>
            <a:buChar char="•"/>
          </a:pPr>
          <a:r>
            <a:rPr lang="en-GB" sz="1200" dirty="0">
              <a:solidFill>
                <a:sysClr val="windowText" lastClr="000000">
                  <a:hueOff val="0"/>
                  <a:satOff val="0"/>
                  <a:lumOff val="0"/>
                  <a:alphaOff val="0"/>
                </a:sysClr>
              </a:solidFill>
              <a:latin typeface="Arial" panose="020B0604020202020204" pitchFamily="34" charset="0"/>
              <a:ea typeface="+mn-ea"/>
              <a:cs typeface="Arial" panose="020B0604020202020204" pitchFamily="34" charset="0"/>
            </a:rPr>
            <a:t>Persuade audiences to behave in a certain way</a:t>
          </a:r>
        </a:p>
      </dgm:t>
    </dgm:pt>
    <dgm:pt modelId="{80AE2039-B270-4611-8D02-42D8CAFF4C20}" type="parTrans" cxnId="{898CAE24-D189-4CAA-AA60-54A2428620D4}">
      <dgm:prSet/>
      <dgm:spPr/>
      <dgm:t>
        <a:bodyPr/>
        <a:lstStyle/>
        <a:p>
          <a:endParaRPr lang="en-GB"/>
        </a:p>
      </dgm:t>
    </dgm:pt>
    <dgm:pt modelId="{64A9AEB3-F37B-4029-922E-B55E6ABD1B60}" type="sibTrans" cxnId="{898CAE24-D189-4CAA-AA60-54A2428620D4}">
      <dgm:prSet/>
      <dgm:spPr/>
      <dgm:t>
        <a:bodyPr/>
        <a:lstStyle/>
        <a:p>
          <a:endParaRPr lang="en-GB"/>
        </a:p>
      </dgm:t>
    </dgm:pt>
    <dgm:pt modelId="{4D356E33-B610-4ED5-B7A2-3F9FECCFC877}" type="pres">
      <dgm:prSet presAssocID="{3B8F9005-3348-4371-B2FD-9060B36BD2D0}" presName="linearFlow" presStyleCnt="0">
        <dgm:presLayoutVars>
          <dgm:dir/>
          <dgm:animLvl val="lvl"/>
          <dgm:resizeHandles val="exact"/>
        </dgm:presLayoutVars>
      </dgm:prSet>
      <dgm:spPr/>
    </dgm:pt>
    <dgm:pt modelId="{B70B7ECD-18A1-4569-A209-B09C989BC8EE}" type="pres">
      <dgm:prSet presAssocID="{D7ECA436-2942-420A-AC08-029C9EE4AE9F}" presName="composite" presStyleCnt="0"/>
      <dgm:spPr/>
    </dgm:pt>
    <dgm:pt modelId="{DBF778D1-BB87-4369-863B-11309868F406}" type="pres">
      <dgm:prSet presAssocID="{D7ECA436-2942-420A-AC08-029C9EE4AE9F}" presName="parentText" presStyleLbl="alignNode1" presStyleIdx="0" presStyleCnt="4">
        <dgm:presLayoutVars>
          <dgm:chMax val="1"/>
          <dgm:bulletEnabled val="1"/>
        </dgm:presLayoutVars>
      </dgm:prSet>
      <dgm:spPr/>
    </dgm:pt>
    <dgm:pt modelId="{B2BBDFC1-ADB7-4221-B478-70CE23DEC4B3}" type="pres">
      <dgm:prSet presAssocID="{D7ECA436-2942-420A-AC08-029C9EE4AE9F}" presName="descendantText" presStyleLbl="alignAcc1" presStyleIdx="0" presStyleCnt="4">
        <dgm:presLayoutVars>
          <dgm:bulletEnabled val="1"/>
        </dgm:presLayoutVars>
      </dgm:prSet>
      <dgm:spPr/>
    </dgm:pt>
    <dgm:pt modelId="{0C90CD21-1492-4BDC-BE99-A14C2F10E665}" type="pres">
      <dgm:prSet presAssocID="{93F723C0-6447-4E47-9EB3-B33958496DAE}" presName="sp" presStyleCnt="0"/>
      <dgm:spPr/>
    </dgm:pt>
    <dgm:pt modelId="{127477AF-EBB7-4AB9-BC78-B80B13084219}" type="pres">
      <dgm:prSet presAssocID="{DF19CC55-AFDA-404A-8FBD-5326923EDA2F}" presName="composite" presStyleCnt="0"/>
      <dgm:spPr/>
    </dgm:pt>
    <dgm:pt modelId="{2E894FF0-80E7-414E-BB6A-2C983B00F068}" type="pres">
      <dgm:prSet presAssocID="{DF19CC55-AFDA-404A-8FBD-5326923EDA2F}" presName="parentText" presStyleLbl="alignNode1" presStyleIdx="1" presStyleCnt="4">
        <dgm:presLayoutVars>
          <dgm:chMax val="1"/>
          <dgm:bulletEnabled val="1"/>
        </dgm:presLayoutVars>
      </dgm:prSet>
      <dgm:spPr/>
    </dgm:pt>
    <dgm:pt modelId="{FA58F8C8-027A-4034-83C1-6F0034FF2E80}" type="pres">
      <dgm:prSet presAssocID="{DF19CC55-AFDA-404A-8FBD-5326923EDA2F}" presName="descendantText" presStyleLbl="alignAcc1" presStyleIdx="1" presStyleCnt="4">
        <dgm:presLayoutVars>
          <dgm:bulletEnabled val="1"/>
        </dgm:presLayoutVars>
      </dgm:prSet>
      <dgm:spPr/>
    </dgm:pt>
    <dgm:pt modelId="{72C71873-D463-4C04-9D57-B157A930F01E}" type="pres">
      <dgm:prSet presAssocID="{7F78DEB8-6821-4568-B4B3-CDFEA3FC7D81}" presName="sp" presStyleCnt="0"/>
      <dgm:spPr/>
    </dgm:pt>
    <dgm:pt modelId="{9E4E39EA-1919-4984-BA32-E20FD342E238}" type="pres">
      <dgm:prSet presAssocID="{B7F18E16-A62C-4EF1-816D-D5B55CC508E3}" presName="composite" presStyleCnt="0"/>
      <dgm:spPr/>
    </dgm:pt>
    <dgm:pt modelId="{21778650-A54A-4DEF-90E4-39D0CEE3B3AF}" type="pres">
      <dgm:prSet presAssocID="{B7F18E16-A62C-4EF1-816D-D5B55CC508E3}" presName="parentText" presStyleLbl="alignNode1" presStyleIdx="2" presStyleCnt="4">
        <dgm:presLayoutVars>
          <dgm:chMax val="1"/>
          <dgm:bulletEnabled val="1"/>
        </dgm:presLayoutVars>
      </dgm:prSet>
      <dgm:spPr/>
    </dgm:pt>
    <dgm:pt modelId="{A9BD3004-7457-4891-97D2-F56DD59B55C3}" type="pres">
      <dgm:prSet presAssocID="{B7F18E16-A62C-4EF1-816D-D5B55CC508E3}" presName="descendantText" presStyleLbl="alignAcc1" presStyleIdx="2" presStyleCnt="4">
        <dgm:presLayoutVars>
          <dgm:bulletEnabled val="1"/>
        </dgm:presLayoutVars>
      </dgm:prSet>
      <dgm:spPr/>
    </dgm:pt>
    <dgm:pt modelId="{97A72CB8-3A2A-4907-9A31-5D458FBD53B7}" type="pres">
      <dgm:prSet presAssocID="{C5DB6FC9-DA62-4003-872E-AB0509C20869}" presName="sp" presStyleCnt="0"/>
      <dgm:spPr/>
    </dgm:pt>
    <dgm:pt modelId="{418C82D1-62F1-48EC-83EE-5D23CC31DEA4}" type="pres">
      <dgm:prSet presAssocID="{D8E2DBE5-B6D0-47CF-A27E-28C8A0A5ECDC}" presName="composite" presStyleCnt="0"/>
      <dgm:spPr/>
    </dgm:pt>
    <dgm:pt modelId="{9C3EA467-4977-4515-AE76-191E721BB8A9}" type="pres">
      <dgm:prSet presAssocID="{D8E2DBE5-B6D0-47CF-A27E-28C8A0A5ECDC}" presName="parentText" presStyleLbl="alignNode1" presStyleIdx="3" presStyleCnt="4">
        <dgm:presLayoutVars>
          <dgm:chMax val="1"/>
          <dgm:bulletEnabled val="1"/>
        </dgm:presLayoutVars>
      </dgm:prSet>
      <dgm:spPr/>
    </dgm:pt>
    <dgm:pt modelId="{6A4EF729-9F13-49B1-A4E5-915D9346DCBE}" type="pres">
      <dgm:prSet presAssocID="{D8E2DBE5-B6D0-47CF-A27E-28C8A0A5ECDC}" presName="descendantText" presStyleLbl="alignAcc1" presStyleIdx="3" presStyleCnt="4">
        <dgm:presLayoutVars>
          <dgm:bulletEnabled val="1"/>
        </dgm:presLayoutVars>
      </dgm:prSet>
      <dgm:spPr/>
    </dgm:pt>
  </dgm:ptLst>
  <dgm:cxnLst>
    <dgm:cxn modelId="{02AFE102-56BF-4019-A916-B14600DB7111}" srcId="{3B8F9005-3348-4371-B2FD-9060B36BD2D0}" destId="{B7F18E16-A62C-4EF1-816D-D5B55CC508E3}" srcOrd="2" destOrd="0" parTransId="{78199B32-3D32-4D14-868F-DE5EC8287F55}" sibTransId="{C5DB6FC9-DA62-4003-872E-AB0509C20869}"/>
    <dgm:cxn modelId="{256C5F0B-92F3-4A4E-88D6-CE99A289B0A6}" srcId="{3B8F9005-3348-4371-B2FD-9060B36BD2D0}" destId="{D7ECA436-2942-420A-AC08-029C9EE4AE9F}" srcOrd="0" destOrd="0" parTransId="{D71F8AF3-DBB0-446B-A6CF-761DD909607F}" sibTransId="{93F723C0-6447-4E47-9EB3-B33958496DAE}"/>
    <dgm:cxn modelId="{22E93522-2A88-48D8-8A5F-84CA83E4A0D8}" type="presOf" srcId="{DF19CC55-AFDA-404A-8FBD-5326923EDA2F}" destId="{2E894FF0-80E7-414E-BB6A-2C983B00F068}" srcOrd="0" destOrd="0" presId="urn:microsoft.com/office/officeart/2005/8/layout/chevron2"/>
    <dgm:cxn modelId="{898CAE24-D189-4CAA-AA60-54A2428620D4}" srcId="{D8E2DBE5-B6D0-47CF-A27E-28C8A0A5ECDC}" destId="{1D6022C5-C1E8-468B-B192-BA7DCFED9F38}" srcOrd="0" destOrd="0" parTransId="{80AE2039-B270-4611-8D02-42D8CAFF4C20}" sibTransId="{64A9AEB3-F37B-4029-922E-B55E6ABD1B60}"/>
    <dgm:cxn modelId="{C46B7F62-CC51-485A-87D8-75550E877990}" srcId="{DF19CC55-AFDA-404A-8FBD-5326923EDA2F}" destId="{6498B070-C43F-427D-8386-223666FB9389}" srcOrd="0" destOrd="0" parTransId="{EBC90A32-67DC-439C-8B99-5EE80E26BA22}" sibTransId="{1D269F07-328E-440A-999D-78413B6FC89F}"/>
    <dgm:cxn modelId="{E7793066-BCBA-4AD0-906D-4949E4A2A1FA}" type="presOf" srcId="{B482A655-8E60-4BC2-A369-031108BB58D2}" destId="{A9BD3004-7457-4891-97D2-F56DD59B55C3}" srcOrd="0" destOrd="0" presId="urn:microsoft.com/office/officeart/2005/8/layout/chevron2"/>
    <dgm:cxn modelId="{F3AFAA6B-3AE6-409C-B947-88AD8E308706}" type="presOf" srcId="{B7F18E16-A62C-4EF1-816D-D5B55CC508E3}" destId="{21778650-A54A-4DEF-90E4-39D0CEE3B3AF}" srcOrd="0" destOrd="0" presId="urn:microsoft.com/office/officeart/2005/8/layout/chevron2"/>
    <dgm:cxn modelId="{D0374D6D-68F8-4A03-AF92-37271BBF21A5}" type="presOf" srcId="{D8E2DBE5-B6D0-47CF-A27E-28C8A0A5ECDC}" destId="{9C3EA467-4977-4515-AE76-191E721BB8A9}" srcOrd="0" destOrd="0" presId="urn:microsoft.com/office/officeart/2005/8/layout/chevron2"/>
    <dgm:cxn modelId="{EE53327D-2AB7-4DDD-ACB9-00B99CF0B9DE}" srcId="{3B8F9005-3348-4371-B2FD-9060B36BD2D0}" destId="{D8E2DBE5-B6D0-47CF-A27E-28C8A0A5ECDC}" srcOrd="3" destOrd="0" parTransId="{CF0DC26C-DA57-4C3C-9E20-8063D7C1C6AC}" sibTransId="{CF54D63E-5423-44B5-A91E-639B6BB9DF14}"/>
    <dgm:cxn modelId="{10097E83-5F82-4DD7-A77D-FD65108E7C13}" type="presOf" srcId="{341928BC-CD1A-4B42-AC18-C89CD87B6727}" destId="{B2BBDFC1-ADB7-4221-B478-70CE23DEC4B3}" srcOrd="0" destOrd="0" presId="urn:microsoft.com/office/officeart/2005/8/layout/chevron2"/>
    <dgm:cxn modelId="{D6C3919B-4D49-47BC-81F8-DAD363F043E3}" srcId="{3B8F9005-3348-4371-B2FD-9060B36BD2D0}" destId="{DF19CC55-AFDA-404A-8FBD-5326923EDA2F}" srcOrd="1" destOrd="0" parTransId="{0759B428-8DDA-4474-BB25-C833DC595638}" sibTransId="{7F78DEB8-6821-4568-B4B3-CDFEA3FC7D81}"/>
    <dgm:cxn modelId="{374BBDA1-3DF9-48E7-A350-BAA98F543FC0}" srcId="{D7ECA436-2942-420A-AC08-029C9EE4AE9F}" destId="{341928BC-CD1A-4B42-AC18-C89CD87B6727}" srcOrd="0" destOrd="0" parTransId="{D207E3DE-EEFC-4E9A-BC30-E7222BD46152}" sibTransId="{01A04042-64F4-48AC-AA76-C0028EFE7C40}"/>
    <dgm:cxn modelId="{EFA36AD1-C360-4113-B259-B5949C0E650D}" type="presOf" srcId="{1D6022C5-C1E8-468B-B192-BA7DCFED9F38}" destId="{6A4EF729-9F13-49B1-A4E5-915D9346DCBE}" srcOrd="0" destOrd="0" presId="urn:microsoft.com/office/officeart/2005/8/layout/chevron2"/>
    <dgm:cxn modelId="{154F62E3-4984-42CE-90A7-EE6A39827DD2}" type="presOf" srcId="{D7ECA436-2942-420A-AC08-029C9EE4AE9F}" destId="{DBF778D1-BB87-4369-863B-11309868F406}" srcOrd="0" destOrd="0" presId="urn:microsoft.com/office/officeart/2005/8/layout/chevron2"/>
    <dgm:cxn modelId="{70A989EC-5D53-48D5-8224-968155CB7CB2}" srcId="{B7F18E16-A62C-4EF1-816D-D5B55CC508E3}" destId="{B482A655-8E60-4BC2-A369-031108BB58D2}" srcOrd="0" destOrd="0" parTransId="{53C36902-6D09-4787-9519-FF01BE121106}" sibTransId="{63E58305-DC26-41C2-8854-DCF765048891}"/>
    <dgm:cxn modelId="{EE4E0FF1-D95C-45C2-BA48-C3665B0F538D}" type="presOf" srcId="{3B8F9005-3348-4371-B2FD-9060B36BD2D0}" destId="{4D356E33-B610-4ED5-B7A2-3F9FECCFC877}" srcOrd="0" destOrd="0" presId="urn:microsoft.com/office/officeart/2005/8/layout/chevron2"/>
    <dgm:cxn modelId="{A327E4FF-AE6E-40D9-91C4-1B17FDCF92AC}" type="presOf" srcId="{6498B070-C43F-427D-8386-223666FB9389}" destId="{FA58F8C8-027A-4034-83C1-6F0034FF2E80}" srcOrd="0" destOrd="0" presId="urn:microsoft.com/office/officeart/2005/8/layout/chevron2"/>
    <dgm:cxn modelId="{4EAB7341-EEB2-44AB-8D76-31E6CF321A63}" type="presParOf" srcId="{4D356E33-B610-4ED5-B7A2-3F9FECCFC877}" destId="{B70B7ECD-18A1-4569-A209-B09C989BC8EE}" srcOrd="0" destOrd="0" presId="urn:microsoft.com/office/officeart/2005/8/layout/chevron2"/>
    <dgm:cxn modelId="{8945D71A-AC93-45F0-A139-D6B06022E5D2}" type="presParOf" srcId="{B70B7ECD-18A1-4569-A209-B09C989BC8EE}" destId="{DBF778D1-BB87-4369-863B-11309868F406}" srcOrd="0" destOrd="0" presId="urn:microsoft.com/office/officeart/2005/8/layout/chevron2"/>
    <dgm:cxn modelId="{F835D5F9-C9E8-4FC8-8122-14DA5D0132AD}" type="presParOf" srcId="{B70B7ECD-18A1-4569-A209-B09C989BC8EE}" destId="{B2BBDFC1-ADB7-4221-B478-70CE23DEC4B3}" srcOrd="1" destOrd="0" presId="urn:microsoft.com/office/officeart/2005/8/layout/chevron2"/>
    <dgm:cxn modelId="{4B5ADA5F-350E-4E91-AF91-5E0EEC99AB1A}" type="presParOf" srcId="{4D356E33-B610-4ED5-B7A2-3F9FECCFC877}" destId="{0C90CD21-1492-4BDC-BE99-A14C2F10E665}" srcOrd="1" destOrd="0" presId="urn:microsoft.com/office/officeart/2005/8/layout/chevron2"/>
    <dgm:cxn modelId="{9C302C78-1C1A-40DC-886C-D0FB77749FE3}" type="presParOf" srcId="{4D356E33-B610-4ED5-B7A2-3F9FECCFC877}" destId="{127477AF-EBB7-4AB9-BC78-B80B13084219}" srcOrd="2" destOrd="0" presId="urn:microsoft.com/office/officeart/2005/8/layout/chevron2"/>
    <dgm:cxn modelId="{741D4FD4-048C-4CAE-B60E-237D0D514279}" type="presParOf" srcId="{127477AF-EBB7-4AB9-BC78-B80B13084219}" destId="{2E894FF0-80E7-414E-BB6A-2C983B00F068}" srcOrd="0" destOrd="0" presId="urn:microsoft.com/office/officeart/2005/8/layout/chevron2"/>
    <dgm:cxn modelId="{63A72D0C-D5BE-42AE-913A-FAF51D42B841}" type="presParOf" srcId="{127477AF-EBB7-4AB9-BC78-B80B13084219}" destId="{FA58F8C8-027A-4034-83C1-6F0034FF2E80}" srcOrd="1" destOrd="0" presId="urn:microsoft.com/office/officeart/2005/8/layout/chevron2"/>
    <dgm:cxn modelId="{5BAF50CF-F3BE-4600-A4E0-A8A76B14EDEA}" type="presParOf" srcId="{4D356E33-B610-4ED5-B7A2-3F9FECCFC877}" destId="{72C71873-D463-4C04-9D57-B157A930F01E}" srcOrd="3" destOrd="0" presId="urn:microsoft.com/office/officeart/2005/8/layout/chevron2"/>
    <dgm:cxn modelId="{D9876AEF-113F-4CAB-ACDF-5D00D5AB6BBC}" type="presParOf" srcId="{4D356E33-B610-4ED5-B7A2-3F9FECCFC877}" destId="{9E4E39EA-1919-4984-BA32-E20FD342E238}" srcOrd="4" destOrd="0" presId="urn:microsoft.com/office/officeart/2005/8/layout/chevron2"/>
    <dgm:cxn modelId="{154F06C1-9B89-4156-9F31-30DABAF071DE}" type="presParOf" srcId="{9E4E39EA-1919-4984-BA32-E20FD342E238}" destId="{21778650-A54A-4DEF-90E4-39D0CEE3B3AF}" srcOrd="0" destOrd="0" presId="urn:microsoft.com/office/officeart/2005/8/layout/chevron2"/>
    <dgm:cxn modelId="{9D1A0A26-F724-4C93-A4D5-4912D601003A}" type="presParOf" srcId="{9E4E39EA-1919-4984-BA32-E20FD342E238}" destId="{A9BD3004-7457-4891-97D2-F56DD59B55C3}" srcOrd="1" destOrd="0" presId="urn:microsoft.com/office/officeart/2005/8/layout/chevron2"/>
    <dgm:cxn modelId="{F9F3AA0C-3C96-4EBC-96B1-C9088985766F}" type="presParOf" srcId="{4D356E33-B610-4ED5-B7A2-3F9FECCFC877}" destId="{97A72CB8-3A2A-4907-9A31-5D458FBD53B7}" srcOrd="5" destOrd="0" presId="urn:microsoft.com/office/officeart/2005/8/layout/chevron2"/>
    <dgm:cxn modelId="{00461F83-F096-427B-835F-DE172AEF558A}" type="presParOf" srcId="{4D356E33-B610-4ED5-B7A2-3F9FECCFC877}" destId="{418C82D1-62F1-48EC-83EE-5D23CC31DEA4}" srcOrd="6" destOrd="0" presId="urn:microsoft.com/office/officeart/2005/8/layout/chevron2"/>
    <dgm:cxn modelId="{030604AF-1B37-4FC5-9A58-E81AB47B36A7}" type="presParOf" srcId="{418C82D1-62F1-48EC-83EE-5D23CC31DEA4}" destId="{9C3EA467-4977-4515-AE76-191E721BB8A9}" srcOrd="0" destOrd="0" presId="urn:microsoft.com/office/officeart/2005/8/layout/chevron2"/>
    <dgm:cxn modelId="{6F84D72A-BDDC-45AC-B6E9-C16BC72597F5}" type="presParOf" srcId="{418C82D1-62F1-48EC-83EE-5D23CC31DEA4}" destId="{6A4EF729-9F13-49B1-A4E5-915D9346DCBE}" srcOrd="1" destOrd="0" presId="urn:microsoft.com/office/officeart/2005/8/layout/chevron2"/>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8A4AC4F-3685-494D-8334-878EADB79E89}" type="doc">
      <dgm:prSet loTypeId="urn:microsoft.com/office/officeart/2005/8/layout/pyramid2" loCatId="pyramid" qsTypeId="urn:microsoft.com/office/officeart/2005/8/quickstyle/3d2" qsCatId="3D" csTypeId="urn:microsoft.com/office/officeart/2005/8/colors/colorful4" csCatId="colorful" phldr="1"/>
      <dgm:spPr/>
    </dgm:pt>
    <dgm:pt modelId="{35CC7994-21CF-4776-886B-E0E7ADBA1C18}">
      <dgm:prSet phldrT="[Text]"/>
      <dgm:spPr>
        <a:xfrm>
          <a:off x="2264449" y="435558"/>
          <a:ext cx="2828369" cy="773382"/>
        </a:xfrm>
        <a:prstGeom prst="roundRect">
          <a:avLst/>
        </a:prstGeom>
        <a:solidFill>
          <a:sysClr val="window" lastClr="FFFFFF">
            <a:alpha val="90000"/>
            <a:hueOff val="0"/>
            <a:satOff val="0"/>
            <a:lumOff val="0"/>
            <a:alphaOff val="0"/>
          </a:sysClr>
        </a:solidFill>
        <a:ln w="6350" cap="flat" cmpd="sng" algn="ctr">
          <a:solidFill>
            <a:srgbClr val="FFC000">
              <a:hueOff val="0"/>
              <a:satOff val="0"/>
              <a:lumOff val="0"/>
              <a:alphaOff val="0"/>
            </a:srgbClr>
          </a:solidFill>
          <a:prstDash val="solid"/>
          <a:miter lim="800000"/>
        </a:ln>
        <a:effectLst/>
        <a:scene3d>
          <a:camera prst="orthographicFront"/>
          <a:lightRig rig="threePt" dir="t">
            <a:rot lat="0" lon="0" rev="7500000"/>
          </a:lightRig>
        </a:scene3d>
        <a:sp3d z="152400" extrusionH="63500" prstMaterial="dkEdge">
          <a:bevelT w="135400" h="16350" prst="relaxedInset"/>
          <a:contourClr>
            <a:sysClr val="window" lastClr="FFFFFF"/>
          </a:contourClr>
        </a:sp3d>
      </dgm:spPr>
      <dgm:t>
        <a:bodyPr/>
        <a:lstStyle/>
        <a:p>
          <a:pPr>
            <a:buNone/>
          </a:pPr>
          <a:r>
            <a:rPr lang="en-GB">
              <a:solidFill>
                <a:sysClr val="windowText" lastClr="000000">
                  <a:hueOff val="0"/>
                  <a:satOff val="0"/>
                  <a:lumOff val="0"/>
                  <a:alphaOff val="0"/>
                </a:sysClr>
              </a:solidFill>
              <a:latin typeface="Calibri" panose="020F0502020204030204"/>
              <a:ea typeface="+mn-ea"/>
              <a:cs typeface="+mn-cs"/>
            </a:rPr>
            <a:t> A - Attention</a:t>
          </a:r>
        </a:p>
      </dgm:t>
    </dgm:pt>
    <dgm:pt modelId="{5754B49D-2446-402E-B754-214BBC2B840E}" type="parTrans" cxnId="{A3052A14-5469-47C7-9430-C815A6DC78E4}">
      <dgm:prSet/>
      <dgm:spPr/>
      <dgm:t>
        <a:bodyPr/>
        <a:lstStyle/>
        <a:p>
          <a:endParaRPr lang="en-GB"/>
        </a:p>
      </dgm:t>
    </dgm:pt>
    <dgm:pt modelId="{17AE7326-D550-4B0C-A0DC-66B9E3F5EF68}" type="sibTrans" cxnId="{A3052A14-5469-47C7-9430-C815A6DC78E4}">
      <dgm:prSet/>
      <dgm:spPr/>
      <dgm:t>
        <a:bodyPr/>
        <a:lstStyle/>
        <a:p>
          <a:endParaRPr lang="en-GB"/>
        </a:p>
      </dgm:t>
    </dgm:pt>
    <dgm:pt modelId="{1F3C68EE-C448-49EE-87BB-CE50C6D4E14C}">
      <dgm:prSet phldrT="[Text]"/>
      <dgm:spPr>
        <a:xfrm>
          <a:off x="2264449" y="1305613"/>
          <a:ext cx="2828369" cy="773382"/>
        </a:xfrm>
        <a:prstGeom prst="roundRect">
          <a:avLst/>
        </a:prstGeom>
        <a:solidFill>
          <a:sysClr val="window" lastClr="FFFFFF">
            <a:alpha val="90000"/>
            <a:hueOff val="0"/>
            <a:satOff val="0"/>
            <a:lumOff val="0"/>
            <a:alphaOff val="0"/>
          </a:sysClr>
        </a:solidFill>
        <a:ln w="6350" cap="flat" cmpd="sng" algn="ctr">
          <a:solidFill>
            <a:srgbClr val="FFC000">
              <a:hueOff val="3465231"/>
              <a:satOff val="-15989"/>
              <a:lumOff val="588"/>
              <a:alphaOff val="0"/>
            </a:srgbClr>
          </a:solidFill>
          <a:prstDash val="solid"/>
          <a:miter lim="800000"/>
        </a:ln>
        <a:effectLst/>
        <a:scene3d>
          <a:camera prst="orthographicFront"/>
          <a:lightRig rig="threePt" dir="t">
            <a:rot lat="0" lon="0" rev="7500000"/>
          </a:lightRig>
        </a:scene3d>
        <a:sp3d z="152400" extrusionH="63500" prstMaterial="dkEdge">
          <a:bevelT w="135400" h="16350" prst="relaxedInset"/>
          <a:contourClr>
            <a:sysClr val="window" lastClr="FFFFFF"/>
          </a:contourClr>
        </a:sp3d>
      </dgm:spPr>
      <dgm:t>
        <a:bodyPr/>
        <a:lstStyle/>
        <a:p>
          <a:pPr>
            <a:buNone/>
          </a:pPr>
          <a:r>
            <a:rPr lang="en-GB">
              <a:solidFill>
                <a:sysClr val="windowText" lastClr="000000">
                  <a:hueOff val="0"/>
                  <a:satOff val="0"/>
                  <a:lumOff val="0"/>
                  <a:alphaOff val="0"/>
                </a:sysClr>
              </a:solidFill>
              <a:latin typeface="Calibri" panose="020F0502020204030204"/>
              <a:ea typeface="+mn-ea"/>
              <a:cs typeface="+mn-cs"/>
            </a:rPr>
            <a:t>I - Intrest</a:t>
          </a:r>
        </a:p>
      </dgm:t>
    </dgm:pt>
    <dgm:pt modelId="{6618B701-8357-444C-B6BD-FDF6548C459C}" type="parTrans" cxnId="{2F755245-3DA9-446A-84C4-1537EC1B4ECC}">
      <dgm:prSet/>
      <dgm:spPr/>
      <dgm:t>
        <a:bodyPr/>
        <a:lstStyle/>
        <a:p>
          <a:endParaRPr lang="en-GB"/>
        </a:p>
      </dgm:t>
    </dgm:pt>
    <dgm:pt modelId="{DCC843A7-E610-4C23-89EB-996A46D9082F}" type="sibTrans" cxnId="{2F755245-3DA9-446A-84C4-1537EC1B4ECC}">
      <dgm:prSet/>
      <dgm:spPr/>
      <dgm:t>
        <a:bodyPr/>
        <a:lstStyle/>
        <a:p>
          <a:endParaRPr lang="en-GB"/>
        </a:p>
      </dgm:t>
    </dgm:pt>
    <dgm:pt modelId="{D8179200-02D3-4341-BCC6-91E280673773}">
      <dgm:prSet phldrT="[Text]"/>
      <dgm:spPr>
        <a:xfrm>
          <a:off x="2264449" y="2175669"/>
          <a:ext cx="2828369" cy="773382"/>
        </a:xfrm>
        <a:prstGeom prst="roundRect">
          <a:avLst/>
        </a:prstGeom>
        <a:solidFill>
          <a:sysClr val="window" lastClr="FFFFFF">
            <a:alpha val="90000"/>
            <a:hueOff val="0"/>
            <a:satOff val="0"/>
            <a:lumOff val="0"/>
            <a:alphaOff val="0"/>
          </a:sysClr>
        </a:solidFill>
        <a:ln w="6350" cap="flat" cmpd="sng" algn="ctr">
          <a:solidFill>
            <a:srgbClr val="FFC000">
              <a:hueOff val="6930461"/>
              <a:satOff val="-31979"/>
              <a:lumOff val="1177"/>
              <a:alphaOff val="0"/>
            </a:srgbClr>
          </a:solidFill>
          <a:prstDash val="solid"/>
          <a:miter lim="800000"/>
        </a:ln>
        <a:effectLst/>
        <a:scene3d>
          <a:camera prst="orthographicFront"/>
          <a:lightRig rig="threePt" dir="t">
            <a:rot lat="0" lon="0" rev="7500000"/>
          </a:lightRig>
        </a:scene3d>
        <a:sp3d z="152400" extrusionH="63500" prstMaterial="dkEdge">
          <a:bevelT w="135400" h="16350" prst="relaxedInset"/>
          <a:contourClr>
            <a:sysClr val="window" lastClr="FFFFFF"/>
          </a:contourClr>
        </a:sp3d>
      </dgm:spPr>
      <dgm:t>
        <a:bodyPr/>
        <a:lstStyle/>
        <a:p>
          <a:pPr>
            <a:buNone/>
          </a:pPr>
          <a:r>
            <a:rPr lang="en-GB">
              <a:solidFill>
                <a:sysClr val="windowText" lastClr="000000">
                  <a:hueOff val="0"/>
                  <a:satOff val="0"/>
                  <a:lumOff val="0"/>
                  <a:alphaOff val="0"/>
                </a:sysClr>
              </a:solidFill>
              <a:latin typeface="Calibri" panose="020F0502020204030204"/>
              <a:ea typeface="+mn-ea"/>
              <a:cs typeface="+mn-cs"/>
            </a:rPr>
            <a:t>D - Desire</a:t>
          </a:r>
        </a:p>
      </dgm:t>
    </dgm:pt>
    <dgm:pt modelId="{D9A9DC51-9C25-4A46-988C-90C12887F99F}" type="parTrans" cxnId="{BCB3AD8E-CF3A-44F8-8A0E-47E6DBC5B7FA}">
      <dgm:prSet/>
      <dgm:spPr/>
      <dgm:t>
        <a:bodyPr/>
        <a:lstStyle/>
        <a:p>
          <a:endParaRPr lang="en-GB"/>
        </a:p>
      </dgm:t>
    </dgm:pt>
    <dgm:pt modelId="{265109BF-A180-43F8-B2F0-293CB9C1ED6F}" type="sibTrans" cxnId="{BCB3AD8E-CF3A-44F8-8A0E-47E6DBC5B7FA}">
      <dgm:prSet/>
      <dgm:spPr/>
      <dgm:t>
        <a:bodyPr/>
        <a:lstStyle/>
        <a:p>
          <a:endParaRPr lang="en-GB"/>
        </a:p>
      </dgm:t>
    </dgm:pt>
    <dgm:pt modelId="{B1226C2A-8948-4AE2-9A12-468BF1E419D2}">
      <dgm:prSet phldrT="[Text]"/>
      <dgm:spPr>
        <a:xfrm>
          <a:off x="2264449" y="3045724"/>
          <a:ext cx="2828369" cy="773382"/>
        </a:xfrm>
        <a:prstGeom prst="roundRect">
          <a:avLst/>
        </a:prstGeom>
        <a:solidFill>
          <a:sysClr val="window" lastClr="FFFFFF">
            <a:alpha val="90000"/>
            <a:hueOff val="0"/>
            <a:satOff val="0"/>
            <a:lumOff val="0"/>
            <a:alphaOff val="0"/>
          </a:sysClr>
        </a:solidFill>
        <a:ln w="6350" cap="flat" cmpd="sng" algn="ctr">
          <a:solidFill>
            <a:srgbClr val="FFC000">
              <a:hueOff val="10395692"/>
              <a:satOff val="-47968"/>
              <a:lumOff val="1765"/>
              <a:alphaOff val="0"/>
            </a:srgbClr>
          </a:solidFill>
          <a:prstDash val="solid"/>
          <a:miter lim="800000"/>
        </a:ln>
        <a:effectLst/>
        <a:scene3d>
          <a:camera prst="orthographicFront"/>
          <a:lightRig rig="threePt" dir="t">
            <a:rot lat="0" lon="0" rev="7500000"/>
          </a:lightRig>
        </a:scene3d>
        <a:sp3d z="152400" extrusionH="63500" prstMaterial="dkEdge">
          <a:bevelT w="135400" h="16350" prst="relaxedInset"/>
          <a:contourClr>
            <a:sysClr val="window" lastClr="FFFFFF"/>
          </a:contourClr>
        </a:sp3d>
      </dgm:spPr>
      <dgm:t>
        <a:bodyPr/>
        <a:lstStyle/>
        <a:p>
          <a:pPr>
            <a:buNone/>
          </a:pPr>
          <a:r>
            <a:rPr lang="en-GB">
              <a:solidFill>
                <a:sysClr val="windowText" lastClr="000000">
                  <a:hueOff val="0"/>
                  <a:satOff val="0"/>
                  <a:lumOff val="0"/>
                  <a:alphaOff val="0"/>
                </a:sysClr>
              </a:solidFill>
              <a:latin typeface="Calibri" panose="020F0502020204030204"/>
              <a:ea typeface="+mn-ea"/>
              <a:cs typeface="+mn-cs"/>
            </a:rPr>
            <a:t>A - Action</a:t>
          </a:r>
        </a:p>
      </dgm:t>
    </dgm:pt>
    <dgm:pt modelId="{8B22F7E6-651C-4CB2-8EDA-3A83D717A1E6}" type="parTrans" cxnId="{9C536141-E089-4174-92B7-BDC2203418E2}">
      <dgm:prSet/>
      <dgm:spPr/>
      <dgm:t>
        <a:bodyPr/>
        <a:lstStyle/>
        <a:p>
          <a:endParaRPr lang="en-GB"/>
        </a:p>
      </dgm:t>
    </dgm:pt>
    <dgm:pt modelId="{8822CD63-FA11-4419-B493-DE09004C5BFD}" type="sibTrans" cxnId="{9C536141-E089-4174-92B7-BDC2203418E2}">
      <dgm:prSet/>
      <dgm:spPr/>
      <dgm:t>
        <a:bodyPr/>
        <a:lstStyle/>
        <a:p>
          <a:endParaRPr lang="en-GB"/>
        </a:p>
      </dgm:t>
    </dgm:pt>
    <dgm:pt modelId="{DB390A4F-7EBF-4B1F-9ABE-61F32E0E3BEE}" type="pres">
      <dgm:prSet presAssocID="{68A4AC4F-3685-494D-8334-878EADB79E89}" presName="compositeShape" presStyleCnt="0">
        <dgm:presLayoutVars>
          <dgm:dir/>
          <dgm:resizeHandles/>
        </dgm:presLayoutVars>
      </dgm:prSet>
      <dgm:spPr/>
    </dgm:pt>
    <dgm:pt modelId="{9F5D885B-2E26-4276-B610-32F60280C8C5}" type="pres">
      <dgm:prSet presAssocID="{68A4AC4F-3685-494D-8334-878EADB79E89}" presName="pyramid" presStyleLbl="node1" presStyleIdx="0" presStyleCnt="1" custAng="10800000"/>
      <dgm:spPr>
        <a:xfrm rot="10800000">
          <a:off x="88780" y="0"/>
          <a:ext cx="4351338" cy="4351338"/>
        </a:xfrm>
        <a:prstGeom prst="triangle">
          <a:avLst/>
        </a:prstGeom>
        <a:gradFill rotWithShape="0">
          <a:gsLst>
            <a:gs pos="0">
              <a:srgbClr val="FFC000">
                <a:hueOff val="0"/>
                <a:satOff val="0"/>
                <a:lumOff val="0"/>
                <a:alphaOff val="0"/>
                <a:satMod val="103000"/>
                <a:lumMod val="102000"/>
                <a:tint val="94000"/>
              </a:srgbClr>
            </a:gs>
            <a:gs pos="50000">
              <a:srgbClr val="FFC000">
                <a:hueOff val="0"/>
                <a:satOff val="0"/>
                <a:lumOff val="0"/>
                <a:alphaOff val="0"/>
                <a:satMod val="110000"/>
                <a:lumMod val="100000"/>
                <a:shade val="100000"/>
              </a:srgbClr>
            </a:gs>
            <a:gs pos="100000">
              <a:srgbClr val="FFC000">
                <a:hueOff val="0"/>
                <a:satOff val="0"/>
                <a:lumOff val="0"/>
                <a:alphaOff val="0"/>
                <a:lumMod val="99000"/>
                <a:satMod val="120000"/>
                <a:shade val="78000"/>
              </a:srgbClr>
            </a:gs>
          </a:gsLst>
          <a:lin ang="5400000" scaled="0"/>
        </a:gradFill>
        <a:ln>
          <a:noFill/>
        </a:ln>
        <a:effectLst/>
        <a:scene3d>
          <a:camera prst="orthographicFront"/>
          <a:lightRig rig="threePt" dir="t">
            <a:rot lat="0" lon="0" rev="7500000"/>
          </a:lightRig>
        </a:scene3d>
        <a:sp3d prstMaterial="plastic">
          <a:bevelT w="127000" h="25400" prst="relaxedInset"/>
        </a:sp3d>
      </dgm:spPr>
    </dgm:pt>
    <dgm:pt modelId="{E41D62A4-9D0F-481E-B767-F5990F546303}" type="pres">
      <dgm:prSet presAssocID="{68A4AC4F-3685-494D-8334-878EADB79E89}" presName="theList" presStyleCnt="0"/>
      <dgm:spPr/>
    </dgm:pt>
    <dgm:pt modelId="{B5E494DD-12C3-41FF-867F-7DE1282E9136}" type="pres">
      <dgm:prSet presAssocID="{35CC7994-21CF-4776-886B-E0E7ADBA1C18}" presName="aNode" presStyleLbl="fgAcc1" presStyleIdx="0" presStyleCnt="4">
        <dgm:presLayoutVars>
          <dgm:bulletEnabled val="1"/>
        </dgm:presLayoutVars>
      </dgm:prSet>
      <dgm:spPr/>
    </dgm:pt>
    <dgm:pt modelId="{C73540BA-DD18-41A3-AB84-E6FB2228D53C}" type="pres">
      <dgm:prSet presAssocID="{35CC7994-21CF-4776-886B-E0E7ADBA1C18}" presName="aSpace" presStyleCnt="0"/>
      <dgm:spPr/>
    </dgm:pt>
    <dgm:pt modelId="{3C567295-2B96-4412-BCFD-7B6CA508F29D}" type="pres">
      <dgm:prSet presAssocID="{1F3C68EE-C448-49EE-87BB-CE50C6D4E14C}" presName="aNode" presStyleLbl="fgAcc1" presStyleIdx="1" presStyleCnt="4">
        <dgm:presLayoutVars>
          <dgm:bulletEnabled val="1"/>
        </dgm:presLayoutVars>
      </dgm:prSet>
      <dgm:spPr/>
    </dgm:pt>
    <dgm:pt modelId="{46F835FA-065C-4B4D-9F6E-992D0F4CD2E1}" type="pres">
      <dgm:prSet presAssocID="{1F3C68EE-C448-49EE-87BB-CE50C6D4E14C}" presName="aSpace" presStyleCnt="0"/>
      <dgm:spPr/>
    </dgm:pt>
    <dgm:pt modelId="{7D61BC6E-FF08-4A92-88C1-A2665C7411E3}" type="pres">
      <dgm:prSet presAssocID="{D8179200-02D3-4341-BCC6-91E280673773}" presName="aNode" presStyleLbl="fgAcc1" presStyleIdx="2" presStyleCnt="4">
        <dgm:presLayoutVars>
          <dgm:bulletEnabled val="1"/>
        </dgm:presLayoutVars>
      </dgm:prSet>
      <dgm:spPr/>
    </dgm:pt>
    <dgm:pt modelId="{3DBBE3C5-1C69-4193-86C1-AADDBB0CF2C2}" type="pres">
      <dgm:prSet presAssocID="{D8179200-02D3-4341-BCC6-91E280673773}" presName="aSpace" presStyleCnt="0"/>
      <dgm:spPr/>
    </dgm:pt>
    <dgm:pt modelId="{2D2BA043-1204-4A94-AF23-4B3E4B21CF69}" type="pres">
      <dgm:prSet presAssocID="{B1226C2A-8948-4AE2-9A12-468BF1E419D2}" presName="aNode" presStyleLbl="fgAcc1" presStyleIdx="3" presStyleCnt="4">
        <dgm:presLayoutVars>
          <dgm:bulletEnabled val="1"/>
        </dgm:presLayoutVars>
      </dgm:prSet>
      <dgm:spPr/>
    </dgm:pt>
    <dgm:pt modelId="{7C35DD56-335C-453A-B9AF-1FB2389429F0}" type="pres">
      <dgm:prSet presAssocID="{B1226C2A-8948-4AE2-9A12-468BF1E419D2}" presName="aSpace" presStyleCnt="0"/>
      <dgm:spPr/>
    </dgm:pt>
  </dgm:ptLst>
  <dgm:cxnLst>
    <dgm:cxn modelId="{A3052A14-5469-47C7-9430-C815A6DC78E4}" srcId="{68A4AC4F-3685-494D-8334-878EADB79E89}" destId="{35CC7994-21CF-4776-886B-E0E7ADBA1C18}" srcOrd="0" destOrd="0" parTransId="{5754B49D-2446-402E-B754-214BBC2B840E}" sibTransId="{17AE7326-D550-4B0C-A0DC-66B9E3F5EF68}"/>
    <dgm:cxn modelId="{9C536141-E089-4174-92B7-BDC2203418E2}" srcId="{68A4AC4F-3685-494D-8334-878EADB79E89}" destId="{B1226C2A-8948-4AE2-9A12-468BF1E419D2}" srcOrd="3" destOrd="0" parTransId="{8B22F7E6-651C-4CB2-8EDA-3A83D717A1E6}" sibTransId="{8822CD63-FA11-4419-B493-DE09004C5BFD}"/>
    <dgm:cxn modelId="{2F755245-3DA9-446A-84C4-1537EC1B4ECC}" srcId="{68A4AC4F-3685-494D-8334-878EADB79E89}" destId="{1F3C68EE-C448-49EE-87BB-CE50C6D4E14C}" srcOrd="1" destOrd="0" parTransId="{6618B701-8357-444C-B6BD-FDF6548C459C}" sibTransId="{DCC843A7-E610-4C23-89EB-996A46D9082F}"/>
    <dgm:cxn modelId="{96A39D7D-380F-4875-BD85-D1ECEA8CD162}" type="presOf" srcId="{B1226C2A-8948-4AE2-9A12-468BF1E419D2}" destId="{2D2BA043-1204-4A94-AF23-4B3E4B21CF69}" srcOrd="0" destOrd="0" presId="urn:microsoft.com/office/officeart/2005/8/layout/pyramid2"/>
    <dgm:cxn modelId="{D1360488-7F1B-405F-B3E6-0E776A407C40}" type="presOf" srcId="{D8179200-02D3-4341-BCC6-91E280673773}" destId="{7D61BC6E-FF08-4A92-88C1-A2665C7411E3}" srcOrd="0" destOrd="0" presId="urn:microsoft.com/office/officeart/2005/8/layout/pyramid2"/>
    <dgm:cxn modelId="{BCB3AD8E-CF3A-44F8-8A0E-47E6DBC5B7FA}" srcId="{68A4AC4F-3685-494D-8334-878EADB79E89}" destId="{D8179200-02D3-4341-BCC6-91E280673773}" srcOrd="2" destOrd="0" parTransId="{D9A9DC51-9C25-4A46-988C-90C12887F99F}" sibTransId="{265109BF-A180-43F8-B2F0-293CB9C1ED6F}"/>
    <dgm:cxn modelId="{39ED80B5-AF52-4B6E-9C17-8E1B74154074}" type="presOf" srcId="{1F3C68EE-C448-49EE-87BB-CE50C6D4E14C}" destId="{3C567295-2B96-4412-BCFD-7B6CA508F29D}" srcOrd="0" destOrd="0" presId="urn:microsoft.com/office/officeart/2005/8/layout/pyramid2"/>
    <dgm:cxn modelId="{C457BEE0-46E6-4EE8-90FD-CB43F0F942E7}" type="presOf" srcId="{68A4AC4F-3685-494D-8334-878EADB79E89}" destId="{DB390A4F-7EBF-4B1F-9ABE-61F32E0E3BEE}" srcOrd="0" destOrd="0" presId="urn:microsoft.com/office/officeart/2005/8/layout/pyramid2"/>
    <dgm:cxn modelId="{A7AA33F9-CA9C-4862-A519-D9C90DEF89A9}" type="presOf" srcId="{35CC7994-21CF-4776-886B-E0E7ADBA1C18}" destId="{B5E494DD-12C3-41FF-867F-7DE1282E9136}" srcOrd="0" destOrd="0" presId="urn:microsoft.com/office/officeart/2005/8/layout/pyramid2"/>
    <dgm:cxn modelId="{BE937B90-1759-4226-B763-1E1EC8EB8ECF}" type="presParOf" srcId="{DB390A4F-7EBF-4B1F-9ABE-61F32E0E3BEE}" destId="{9F5D885B-2E26-4276-B610-32F60280C8C5}" srcOrd="0" destOrd="0" presId="urn:microsoft.com/office/officeart/2005/8/layout/pyramid2"/>
    <dgm:cxn modelId="{6CF952A0-AF7F-4431-A576-2E958959FBC7}" type="presParOf" srcId="{DB390A4F-7EBF-4B1F-9ABE-61F32E0E3BEE}" destId="{E41D62A4-9D0F-481E-B767-F5990F546303}" srcOrd="1" destOrd="0" presId="urn:microsoft.com/office/officeart/2005/8/layout/pyramid2"/>
    <dgm:cxn modelId="{87C980B9-F559-4587-AF9D-2753D93A52B6}" type="presParOf" srcId="{E41D62A4-9D0F-481E-B767-F5990F546303}" destId="{B5E494DD-12C3-41FF-867F-7DE1282E9136}" srcOrd="0" destOrd="0" presId="urn:microsoft.com/office/officeart/2005/8/layout/pyramid2"/>
    <dgm:cxn modelId="{9CF58646-A517-4EB5-9450-83FCE0995720}" type="presParOf" srcId="{E41D62A4-9D0F-481E-B767-F5990F546303}" destId="{C73540BA-DD18-41A3-AB84-E6FB2228D53C}" srcOrd="1" destOrd="0" presId="urn:microsoft.com/office/officeart/2005/8/layout/pyramid2"/>
    <dgm:cxn modelId="{221C6CFF-37F2-4E10-9000-579B58AA120C}" type="presParOf" srcId="{E41D62A4-9D0F-481E-B767-F5990F546303}" destId="{3C567295-2B96-4412-BCFD-7B6CA508F29D}" srcOrd="2" destOrd="0" presId="urn:microsoft.com/office/officeart/2005/8/layout/pyramid2"/>
    <dgm:cxn modelId="{8FD2CFEE-4256-4BEF-BD9F-AB39FB79D236}" type="presParOf" srcId="{E41D62A4-9D0F-481E-B767-F5990F546303}" destId="{46F835FA-065C-4B4D-9F6E-992D0F4CD2E1}" srcOrd="3" destOrd="0" presId="urn:microsoft.com/office/officeart/2005/8/layout/pyramid2"/>
    <dgm:cxn modelId="{352E2A68-7779-439D-92D3-9CAE1CAB80F1}" type="presParOf" srcId="{E41D62A4-9D0F-481E-B767-F5990F546303}" destId="{7D61BC6E-FF08-4A92-88C1-A2665C7411E3}" srcOrd="4" destOrd="0" presId="urn:microsoft.com/office/officeart/2005/8/layout/pyramid2"/>
    <dgm:cxn modelId="{0FB65BBC-585A-4EAF-8BF8-67AC602F9DFA}" type="presParOf" srcId="{E41D62A4-9D0F-481E-B767-F5990F546303}" destId="{3DBBE3C5-1C69-4193-86C1-AADDBB0CF2C2}" srcOrd="5" destOrd="0" presId="urn:microsoft.com/office/officeart/2005/8/layout/pyramid2"/>
    <dgm:cxn modelId="{5A03B138-D0A3-46EC-BEF6-7511A4D939DC}" type="presParOf" srcId="{E41D62A4-9D0F-481E-B767-F5990F546303}" destId="{2D2BA043-1204-4A94-AF23-4B3E4B21CF69}" srcOrd="6" destOrd="0" presId="urn:microsoft.com/office/officeart/2005/8/layout/pyramid2"/>
    <dgm:cxn modelId="{728ECA21-9144-45D7-843A-525EC0E40618}" type="presParOf" srcId="{E41D62A4-9D0F-481E-B767-F5990F546303}" destId="{7C35DD56-335C-453A-B9AF-1FB2389429F0}" srcOrd="7" destOrd="0" presId="urn:microsoft.com/office/officeart/2005/8/layout/pyramid2"/>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3005C1F-3FC8-47CA-9E27-9DF74A79B15D}">
      <dsp:nvSpPr>
        <dsp:cNvPr id="0" name=""/>
        <dsp:cNvSpPr/>
      </dsp:nvSpPr>
      <dsp:spPr>
        <a:xfrm rot="10800000">
          <a:off x="0" y="0"/>
          <a:ext cx="10515600" cy="1087834"/>
        </a:xfrm>
        <a:prstGeom prst="trapezoid">
          <a:avLst>
            <a:gd name="adj" fmla="val 85714"/>
          </a:avLst>
        </a:prstGeom>
        <a:solidFill>
          <a:schemeClr val="accent5">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GB" sz="1200" b="1" kern="1200">
              <a:latin typeface="Arial" panose="020B0604020202020204" pitchFamily="34" charset="0"/>
              <a:ea typeface="+mn-ea"/>
              <a:cs typeface="Arial" panose="020B0604020202020204" pitchFamily="34" charset="0"/>
            </a:rPr>
            <a:t>Brand Promise</a:t>
          </a:r>
        </a:p>
      </dsp:txBody>
      <dsp:txXfrm rot="-10800000">
        <a:off x="2461846" y="98932"/>
        <a:ext cx="5591906" cy="988902"/>
      </dsp:txXfrm>
    </dsp:sp>
    <dsp:sp modelId="{0290041D-1284-4C98-AF1B-934E7A15FFA4}">
      <dsp:nvSpPr>
        <dsp:cNvPr id="0" name=""/>
        <dsp:cNvSpPr/>
      </dsp:nvSpPr>
      <dsp:spPr>
        <a:xfrm rot="10800000">
          <a:off x="1314449" y="1087834"/>
          <a:ext cx="7886700" cy="1087834"/>
        </a:xfrm>
        <a:prstGeom prst="trapezoid">
          <a:avLst>
            <a:gd name="adj" fmla="val 85714"/>
          </a:avLst>
        </a:prstGeom>
        <a:solidFill>
          <a:schemeClr val="accent5">
            <a:hueOff val="-2252848"/>
            <a:satOff val="-5806"/>
            <a:lumOff val="-3922"/>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GB" sz="1200" b="1" kern="1200">
              <a:latin typeface="Arial" panose="020B0604020202020204" pitchFamily="34" charset="0"/>
              <a:ea typeface="+mn-ea"/>
              <a:cs typeface="Arial" panose="020B0604020202020204" pitchFamily="34" charset="0"/>
            </a:rPr>
            <a:t>Brand Personality</a:t>
          </a:r>
        </a:p>
      </dsp:txBody>
      <dsp:txXfrm rot="-10800000">
        <a:off x="3316239" y="1219744"/>
        <a:ext cx="3883121" cy="955924"/>
      </dsp:txXfrm>
    </dsp:sp>
    <dsp:sp modelId="{A7395DDE-D2DF-480F-B84A-E95507D6B5DF}">
      <dsp:nvSpPr>
        <dsp:cNvPr id="0" name=""/>
        <dsp:cNvSpPr/>
      </dsp:nvSpPr>
      <dsp:spPr>
        <a:xfrm rot="10800000">
          <a:off x="2628900" y="2175669"/>
          <a:ext cx="5257800" cy="1087834"/>
        </a:xfrm>
        <a:prstGeom prst="trapezoid">
          <a:avLst>
            <a:gd name="adj" fmla="val 85714"/>
          </a:avLst>
        </a:prstGeom>
        <a:solidFill>
          <a:schemeClr val="accent5">
            <a:hueOff val="-4505695"/>
            <a:satOff val="-11613"/>
            <a:lumOff val="-7843"/>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GB" sz="1200" b="1" kern="1200">
              <a:latin typeface="Arial" panose="020B0604020202020204" pitchFamily="34" charset="0"/>
              <a:ea typeface="+mn-ea"/>
              <a:cs typeface="Arial" panose="020B0604020202020204" pitchFamily="34" charset="0"/>
            </a:rPr>
            <a:t>Brand Atrributes</a:t>
          </a:r>
        </a:p>
      </dsp:txBody>
      <dsp:txXfrm rot="-10800000">
        <a:off x="4170632" y="2373534"/>
        <a:ext cx="2174336" cy="889969"/>
      </dsp:txXfrm>
    </dsp:sp>
    <dsp:sp modelId="{FEDF2432-53B2-4964-B5D4-E18A17815B15}">
      <dsp:nvSpPr>
        <dsp:cNvPr id="0" name=""/>
        <dsp:cNvSpPr/>
      </dsp:nvSpPr>
      <dsp:spPr>
        <a:xfrm rot="10800000">
          <a:off x="3943350" y="3263503"/>
          <a:ext cx="2628900" cy="1087834"/>
        </a:xfrm>
        <a:prstGeom prst="trapezoid">
          <a:avLst>
            <a:gd name="adj" fmla="val 85714"/>
          </a:avLst>
        </a:prstGeom>
        <a:solidFill>
          <a:schemeClr val="accent5">
            <a:hueOff val="-6758543"/>
            <a:satOff val="-17419"/>
            <a:lumOff val="-11765"/>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GB" sz="1200" b="1" kern="1200">
              <a:latin typeface="Arial" panose="020B0604020202020204" pitchFamily="34" charset="0"/>
              <a:ea typeface="+mn-ea"/>
              <a:cs typeface="Arial" panose="020B0604020202020204" pitchFamily="34" charset="0"/>
            </a:rPr>
            <a:t>Positioning</a:t>
          </a:r>
        </a:p>
      </dsp:txBody>
      <dsp:txXfrm rot="-10800000">
        <a:off x="4564967" y="3520727"/>
        <a:ext cx="1385666" cy="83061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BF778D1-BB87-4369-863B-11309868F406}">
      <dsp:nvSpPr>
        <dsp:cNvPr id="0" name=""/>
        <dsp:cNvSpPr/>
      </dsp:nvSpPr>
      <dsp:spPr>
        <a:xfrm rot="5400000">
          <a:off x="-179572" y="182011"/>
          <a:ext cx="1197147" cy="838003"/>
        </a:xfrm>
        <a:prstGeom prst="chevron">
          <a:avLst/>
        </a:prstGeom>
        <a:gradFill rotWithShape="0">
          <a:gsLst>
            <a:gs pos="0">
              <a:srgbClr val="4472C4">
                <a:hueOff val="0"/>
                <a:satOff val="0"/>
                <a:lumOff val="0"/>
                <a:alphaOff val="0"/>
                <a:satMod val="103000"/>
                <a:lumMod val="102000"/>
                <a:tint val="94000"/>
              </a:srgbClr>
            </a:gs>
            <a:gs pos="50000">
              <a:srgbClr val="4472C4">
                <a:hueOff val="0"/>
                <a:satOff val="0"/>
                <a:lumOff val="0"/>
                <a:alphaOff val="0"/>
                <a:satMod val="110000"/>
                <a:lumMod val="100000"/>
                <a:shade val="100000"/>
              </a:srgbClr>
            </a:gs>
            <a:gs pos="100000">
              <a:srgbClr val="4472C4">
                <a:hueOff val="0"/>
                <a:satOff val="0"/>
                <a:lumOff val="0"/>
                <a:alphaOff val="0"/>
                <a:lumMod val="99000"/>
                <a:satMod val="120000"/>
                <a:shade val="78000"/>
              </a:srgbClr>
            </a:gs>
          </a:gsLst>
          <a:lin ang="5400000" scaled="0"/>
        </a:gradFill>
        <a:ln w="6350" cap="flat" cmpd="sng" algn="ctr">
          <a:solidFill>
            <a:srgbClr val="4472C4">
              <a:hueOff val="0"/>
              <a:satOff val="0"/>
              <a:lumOff val="0"/>
              <a:alphaOff val="0"/>
            </a:srgbClr>
          </a:solidFill>
          <a:prstDash val="solid"/>
          <a:miter lim="800000"/>
        </a:ln>
        <a:effectLst/>
        <a:scene3d>
          <a:camera prst="orthographicFront"/>
          <a:lightRig rig="flat" dir="t"/>
        </a:scene3d>
        <a:sp3d prstMaterial="plastic">
          <a:bevelT w="120900" h="88900"/>
          <a:bevelB w="88900" h="31750" prst="angle"/>
        </a:sp3d>
      </dsp:spPr>
      <dsp:style>
        <a:lnRef idx="1">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GB" sz="1200" b="1" kern="1200">
              <a:solidFill>
                <a:sysClr val="window" lastClr="FFFFFF"/>
              </a:solidFill>
              <a:latin typeface="Arial" panose="020B0604020202020204" pitchFamily="34" charset="0"/>
              <a:ea typeface="+mn-ea"/>
              <a:cs typeface="Arial" panose="020B0604020202020204" pitchFamily="34" charset="0"/>
            </a:rPr>
            <a:t>D</a:t>
          </a:r>
        </a:p>
      </dsp:txBody>
      <dsp:txXfrm rot="-5400000">
        <a:off x="1" y="421441"/>
        <a:ext cx="838003" cy="359144"/>
      </dsp:txXfrm>
    </dsp:sp>
    <dsp:sp modelId="{B2BBDFC1-ADB7-4221-B478-70CE23DEC4B3}">
      <dsp:nvSpPr>
        <dsp:cNvPr id="0" name=""/>
        <dsp:cNvSpPr/>
      </dsp:nvSpPr>
      <dsp:spPr>
        <a:xfrm rot="5400000">
          <a:off x="5287728" y="-4447285"/>
          <a:ext cx="778145" cy="9677596"/>
        </a:xfrm>
        <a:prstGeom prst="round2SameRect">
          <a:avLst/>
        </a:prstGeom>
        <a:solidFill>
          <a:sysClr val="window" lastClr="FFFFFF">
            <a:alpha val="90000"/>
            <a:hueOff val="0"/>
            <a:satOff val="0"/>
            <a:lumOff val="0"/>
            <a:alphaOff val="0"/>
          </a:sysClr>
        </a:solidFill>
        <a:ln w="6350" cap="flat" cmpd="sng" algn="ctr">
          <a:solidFill>
            <a:srgbClr val="4472C4">
              <a:hueOff val="0"/>
              <a:satOff val="0"/>
              <a:lumOff val="0"/>
              <a:alphaOff val="0"/>
            </a:srgbClr>
          </a:solidFill>
          <a:prstDash val="solid"/>
          <a:miter lim="800000"/>
        </a:ln>
        <a:effectLst/>
        <a:scene3d>
          <a:camera prst="orthographicFront"/>
          <a:lightRig rig="flat" dir="t"/>
        </a:scene3d>
        <a:sp3d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85344" tIns="7620" rIns="7620" bIns="7620" numCol="1" spcCol="1270" anchor="ctr" anchorCtr="0">
          <a:noAutofit/>
        </a:bodyPr>
        <a:lstStyle/>
        <a:p>
          <a:pPr marL="114300" lvl="1" indent="-114300" algn="l" defTabSz="533400">
            <a:lnSpc>
              <a:spcPct val="90000"/>
            </a:lnSpc>
            <a:spcBef>
              <a:spcPct val="0"/>
            </a:spcBef>
            <a:spcAft>
              <a:spcPct val="15000"/>
            </a:spcAft>
            <a:buChar char="•"/>
          </a:pPr>
          <a:r>
            <a:rPr lang="en-GB" sz="1200" kern="1200">
              <a:solidFill>
                <a:sysClr val="windowText" lastClr="000000">
                  <a:hueOff val="0"/>
                  <a:satOff val="0"/>
                  <a:lumOff val="0"/>
                  <a:alphaOff val="0"/>
                </a:sysClr>
              </a:solidFill>
              <a:latin typeface="Arial" panose="020B0604020202020204" pitchFamily="34" charset="0"/>
              <a:ea typeface="+mn-ea"/>
              <a:cs typeface="Arial" panose="020B0604020202020204" pitchFamily="34" charset="0"/>
            </a:rPr>
            <a:t>Differentete a product or service</a:t>
          </a:r>
        </a:p>
      </dsp:txBody>
      <dsp:txXfrm rot="-5400000">
        <a:off x="838003" y="40426"/>
        <a:ext cx="9639610" cy="702173"/>
      </dsp:txXfrm>
    </dsp:sp>
    <dsp:sp modelId="{2E894FF0-80E7-414E-BB6A-2C983B00F068}">
      <dsp:nvSpPr>
        <dsp:cNvPr id="0" name=""/>
        <dsp:cNvSpPr/>
      </dsp:nvSpPr>
      <dsp:spPr>
        <a:xfrm rot="5400000">
          <a:off x="-179572" y="1231782"/>
          <a:ext cx="1197147" cy="838003"/>
        </a:xfrm>
        <a:prstGeom prst="chevron">
          <a:avLst/>
        </a:prstGeom>
        <a:gradFill rotWithShape="0">
          <a:gsLst>
            <a:gs pos="0">
              <a:srgbClr val="4472C4">
                <a:hueOff val="0"/>
                <a:satOff val="0"/>
                <a:lumOff val="0"/>
                <a:alphaOff val="0"/>
                <a:satMod val="103000"/>
                <a:lumMod val="102000"/>
                <a:tint val="94000"/>
              </a:srgbClr>
            </a:gs>
            <a:gs pos="50000">
              <a:srgbClr val="4472C4">
                <a:hueOff val="0"/>
                <a:satOff val="0"/>
                <a:lumOff val="0"/>
                <a:alphaOff val="0"/>
                <a:satMod val="110000"/>
                <a:lumMod val="100000"/>
                <a:shade val="100000"/>
              </a:srgbClr>
            </a:gs>
            <a:gs pos="100000">
              <a:srgbClr val="4472C4">
                <a:hueOff val="0"/>
                <a:satOff val="0"/>
                <a:lumOff val="0"/>
                <a:alphaOff val="0"/>
                <a:lumMod val="99000"/>
                <a:satMod val="120000"/>
                <a:shade val="78000"/>
              </a:srgbClr>
            </a:gs>
          </a:gsLst>
          <a:lin ang="5400000" scaled="0"/>
        </a:gradFill>
        <a:ln w="6350" cap="flat" cmpd="sng" algn="ctr">
          <a:solidFill>
            <a:srgbClr val="4472C4">
              <a:hueOff val="0"/>
              <a:satOff val="0"/>
              <a:lumOff val="0"/>
              <a:alphaOff val="0"/>
            </a:srgbClr>
          </a:solidFill>
          <a:prstDash val="solid"/>
          <a:miter lim="800000"/>
        </a:ln>
        <a:effectLst/>
        <a:scene3d>
          <a:camera prst="orthographicFront"/>
          <a:lightRig rig="flat" dir="t"/>
        </a:scene3d>
        <a:sp3d prstMaterial="plastic">
          <a:bevelT w="120900" h="88900"/>
          <a:bevelB w="88900" h="31750" prst="angle"/>
        </a:sp3d>
      </dsp:spPr>
      <dsp:style>
        <a:lnRef idx="1">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GB" sz="1200" b="1" kern="1200">
              <a:solidFill>
                <a:sysClr val="window" lastClr="FFFFFF"/>
              </a:solidFill>
              <a:latin typeface="Arial" panose="020B0604020202020204" pitchFamily="34" charset="0"/>
              <a:ea typeface="+mn-ea"/>
              <a:cs typeface="Arial" panose="020B0604020202020204" pitchFamily="34" charset="0"/>
            </a:rPr>
            <a:t>R</a:t>
          </a:r>
        </a:p>
      </dsp:txBody>
      <dsp:txXfrm rot="-5400000">
        <a:off x="1" y="1471212"/>
        <a:ext cx="838003" cy="359144"/>
      </dsp:txXfrm>
    </dsp:sp>
    <dsp:sp modelId="{FA58F8C8-027A-4034-83C1-6F0034FF2E80}">
      <dsp:nvSpPr>
        <dsp:cNvPr id="0" name=""/>
        <dsp:cNvSpPr/>
      </dsp:nvSpPr>
      <dsp:spPr>
        <a:xfrm rot="5400000">
          <a:off x="5287728" y="-3397515"/>
          <a:ext cx="778145" cy="9677596"/>
        </a:xfrm>
        <a:prstGeom prst="round2SameRect">
          <a:avLst/>
        </a:prstGeom>
        <a:solidFill>
          <a:sysClr val="window" lastClr="FFFFFF">
            <a:alpha val="90000"/>
            <a:hueOff val="0"/>
            <a:satOff val="0"/>
            <a:lumOff val="0"/>
            <a:alphaOff val="0"/>
          </a:sysClr>
        </a:solidFill>
        <a:ln w="6350" cap="flat" cmpd="sng" algn="ctr">
          <a:solidFill>
            <a:srgbClr val="4472C4">
              <a:hueOff val="0"/>
              <a:satOff val="0"/>
              <a:lumOff val="0"/>
              <a:alphaOff val="0"/>
            </a:srgbClr>
          </a:solidFill>
          <a:prstDash val="solid"/>
          <a:miter lim="800000"/>
        </a:ln>
        <a:effectLst/>
        <a:scene3d>
          <a:camera prst="orthographicFront"/>
          <a:lightRig rig="flat" dir="t"/>
        </a:scene3d>
        <a:sp3d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85344" tIns="7620" rIns="7620" bIns="7620" numCol="1" spcCol="1270" anchor="ctr" anchorCtr="0">
          <a:noAutofit/>
        </a:bodyPr>
        <a:lstStyle/>
        <a:p>
          <a:pPr marL="114300" lvl="1" indent="-114300" algn="l" defTabSz="533400">
            <a:lnSpc>
              <a:spcPct val="90000"/>
            </a:lnSpc>
            <a:spcBef>
              <a:spcPct val="0"/>
            </a:spcBef>
            <a:spcAft>
              <a:spcPct val="15000"/>
            </a:spcAft>
            <a:buChar char="•"/>
          </a:pPr>
          <a:r>
            <a:rPr lang="en-GB" sz="1200" kern="1200" dirty="0">
              <a:solidFill>
                <a:sysClr val="windowText" lastClr="000000">
                  <a:hueOff val="0"/>
                  <a:satOff val="0"/>
                  <a:lumOff val="0"/>
                  <a:alphaOff val="0"/>
                </a:sysClr>
              </a:solidFill>
              <a:latin typeface="Arial" panose="020B0604020202020204" pitchFamily="34" charset="0"/>
              <a:ea typeface="+mn-ea"/>
              <a:cs typeface="Arial" panose="020B0604020202020204" pitchFamily="34" charset="0"/>
            </a:rPr>
            <a:t>Reinforce a brands message</a:t>
          </a:r>
        </a:p>
      </dsp:txBody>
      <dsp:txXfrm rot="-5400000">
        <a:off x="838003" y="1090196"/>
        <a:ext cx="9639610" cy="702173"/>
      </dsp:txXfrm>
    </dsp:sp>
    <dsp:sp modelId="{21778650-A54A-4DEF-90E4-39D0CEE3B3AF}">
      <dsp:nvSpPr>
        <dsp:cNvPr id="0" name=""/>
        <dsp:cNvSpPr/>
      </dsp:nvSpPr>
      <dsp:spPr>
        <a:xfrm rot="5400000">
          <a:off x="-179572" y="2281552"/>
          <a:ext cx="1197147" cy="838003"/>
        </a:xfrm>
        <a:prstGeom prst="chevron">
          <a:avLst/>
        </a:prstGeom>
        <a:gradFill rotWithShape="0">
          <a:gsLst>
            <a:gs pos="0">
              <a:srgbClr val="4472C4">
                <a:hueOff val="0"/>
                <a:satOff val="0"/>
                <a:lumOff val="0"/>
                <a:alphaOff val="0"/>
                <a:satMod val="103000"/>
                <a:lumMod val="102000"/>
                <a:tint val="94000"/>
              </a:srgbClr>
            </a:gs>
            <a:gs pos="50000">
              <a:srgbClr val="4472C4">
                <a:hueOff val="0"/>
                <a:satOff val="0"/>
                <a:lumOff val="0"/>
                <a:alphaOff val="0"/>
                <a:satMod val="110000"/>
                <a:lumMod val="100000"/>
                <a:shade val="100000"/>
              </a:srgbClr>
            </a:gs>
            <a:gs pos="100000">
              <a:srgbClr val="4472C4">
                <a:hueOff val="0"/>
                <a:satOff val="0"/>
                <a:lumOff val="0"/>
                <a:alphaOff val="0"/>
                <a:lumMod val="99000"/>
                <a:satMod val="120000"/>
                <a:shade val="78000"/>
              </a:srgbClr>
            </a:gs>
          </a:gsLst>
          <a:lin ang="5400000" scaled="0"/>
        </a:gradFill>
        <a:ln w="6350" cap="flat" cmpd="sng" algn="ctr">
          <a:solidFill>
            <a:srgbClr val="4472C4">
              <a:hueOff val="0"/>
              <a:satOff val="0"/>
              <a:lumOff val="0"/>
              <a:alphaOff val="0"/>
            </a:srgbClr>
          </a:solidFill>
          <a:prstDash val="solid"/>
          <a:miter lim="800000"/>
        </a:ln>
        <a:effectLst/>
        <a:scene3d>
          <a:camera prst="orthographicFront"/>
          <a:lightRig rig="flat" dir="t"/>
        </a:scene3d>
        <a:sp3d prstMaterial="plastic">
          <a:bevelT w="120900" h="88900"/>
          <a:bevelB w="88900" h="31750" prst="angle"/>
        </a:sp3d>
      </dsp:spPr>
      <dsp:style>
        <a:lnRef idx="1">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endParaRPr lang="en-GB" sz="1200" b="1" kern="1200">
            <a:solidFill>
              <a:sysClr val="window" lastClr="FFFFFF"/>
            </a:solidFill>
            <a:latin typeface="Arial" panose="020B0604020202020204" pitchFamily="34" charset="0"/>
            <a:ea typeface="+mn-ea"/>
            <a:cs typeface="Arial" panose="020B0604020202020204" pitchFamily="34" charset="0"/>
          </a:endParaRPr>
        </a:p>
        <a:p>
          <a:pPr marL="0" lvl="0" indent="0" algn="ctr" defTabSz="533400">
            <a:lnSpc>
              <a:spcPct val="90000"/>
            </a:lnSpc>
            <a:spcBef>
              <a:spcPct val="0"/>
            </a:spcBef>
            <a:spcAft>
              <a:spcPct val="35000"/>
            </a:spcAft>
            <a:buNone/>
          </a:pPr>
          <a:r>
            <a:rPr lang="en-GB" sz="1200" b="1" kern="1200">
              <a:solidFill>
                <a:sysClr val="window" lastClr="FFFFFF"/>
              </a:solidFill>
              <a:latin typeface="Arial" panose="020B0604020202020204" pitchFamily="34" charset="0"/>
              <a:ea typeface="+mn-ea"/>
              <a:cs typeface="Arial" panose="020B0604020202020204" pitchFamily="34" charset="0"/>
            </a:rPr>
            <a:t>I</a:t>
          </a:r>
        </a:p>
        <a:p>
          <a:pPr marL="0" lvl="0" indent="0" algn="ctr" defTabSz="533400">
            <a:lnSpc>
              <a:spcPct val="90000"/>
            </a:lnSpc>
            <a:spcBef>
              <a:spcPct val="0"/>
            </a:spcBef>
            <a:spcAft>
              <a:spcPct val="35000"/>
            </a:spcAft>
            <a:buNone/>
          </a:pPr>
          <a:endParaRPr lang="en-GB" sz="800" kern="1200">
            <a:solidFill>
              <a:sysClr val="window" lastClr="FFFFFF"/>
            </a:solidFill>
            <a:latin typeface="Calibri" panose="020F0502020204030204"/>
            <a:ea typeface="+mn-ea"/>
            <a:cs typeface="+mn-cs"/>
          </a:endParaRPr>
        </a:p>
      </dsp:txBody>
      <dsp:txXfrm rot="-5400000">
        <a:off x="1" y="2520982"/>
        <a:ext cx="838003" cy="359144"/>
      </dsp:txXfrm>
    </dsp:sp>
    <dsp:sp modelId="{A9BD3004-7457-4891-97D2-F56DD59B55C3}">
      <dsp:nvSpPr>
        <dsp:cNvPr id="0" name=""/>
        <dsp:cNvSpPr/>
      </dsp:nvSpPr>
      <dsp:spPr>
        <a:xfrm rot="5400000">
          <a:off x="5287524" y="-2347540"/>
          <a:ext cx="778555" cy="9677596"/>
        </a:xfrm>
        <a:prstGeom prst="round2SameRect">
          <a:avLst/>
        </a:prstGeom>
        <a:solidFill>
          <a:sysClr val="window" lastClr="FFFFFF">
            <a:alpha val="90000"/>
            <a:hueOff val="0"/>
            <a:satOff val="0"/>
            <a:lumOff val="0"/>
            <a:alphaOff val="0"/>
          </a:sysClr>
        </a:solidFill>
        <a:ln w="6350" cap="flat" cmpd="sng" algn="ctr">
          <a:solidFill>
            <a:srgbClr val="4472C4">
              <a:hueOff val="0"/>
              <a:satOff val="0"/>
              <a:lumOff val="0"/>
              <a:alphaOff val="0"/>
            </a:srgbClr>
          </a:solidFill>
          <a:prstDash val="solid"/>
          <a:miter lim="800000"/>
        </a:ln>
        <a:effectLst/>
        <a:scene3d>
          <a:camera prst="orthographicFront"/>
          <a:lightRig rig="flat" dir="t"/>
        </a:scene3d>
        <a:sp3d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85344" tIns="7620" rIns="7620" bIns="7620" numCol="1" spcCol="1270" anchor="ctr" anchorCtr="0">
          <a:noAutofit/>
        </a:bodyPr>
        <a:lstStyle/>
        <a:p>
          <a:pPr marL="114300" lvl="1" indent="-114300" algn="l" defTabSz="533400">
            <a:lnSpc>
              <a:spcPct val="90000"/>
            </a:lnSpc>
            <a:spcBef>
              <a:spcPct val="0"/>
            </a:spcBef>
            <a:spcAft>
              <a:spcPct val="15000"/>
            </a:spcAft>
            <a:buChar char="•"/>
          </a:pPr>
          <a:r>
            <a:rPr lang="en-GB" sz="1200" kern="1200">
              <a:solidFill>
                <a:sysClr val="windowText" lastClr="000000">
                  <a:hueOff val="0"/>
                  <a:satOff val="0"/>
                  <a:lumOff val="0"/>
                  <a:alphaOff val="0"/>
                </a:sysClr>
              </a:solidFill>
              <a:latin typeface="Arial" panose="020B0604020202020204" pitchFamily="34" charset="0"/>
              <a:ea typeface="+mn-ea"/>
              <a:cs typeface="Arial" panose="020B0604020202020204" pitchFamily="34" charset="0"/>
            </a:rPr>
            <a:t>Inform or make people aware of the brand</a:t>
          </a:r>
        </a:p>
      </dsp:txBody>
      <dsp:txXfrm rot="-5400000">
        <a:off x="838004" y="2139986"/>
        <a:ext cx="9639590" cy="702543"/>
      </dsp:txXfrm>
    </dsp:sp>
    <dsp:sp modelId="{9C3EA467-4977-4515-AE76-191E721BB8A9}">
      <dsp:nvSpPr>
        <dsp:cNvPr id="0" name=""/>
        <dsp:cNvSpPr/>
      </dsp:nvSpPr>
      <dsp:spPr>
        <a:xfrm rot="5400000">
          <a:off x="-179572" y="3331322"/>
          <a:ext cx="1197147" cy="838003"/>
        </a:xfrm>
        <a:prstGeom prst="chevron">
          <a:avLst/>
        </a:prstGeom>
        <a:gradFill rotWithShape="0">
          <a:gsLst>
            <a:gs pos="0">
              <a:srgbClr val="4472C4">
                <a:hueOff val="0"/>
                <a:satOff val="0"/>
                <a:lumOff val="0"/>
                <a:alphaOff val="0"/>
                <a:satMod val="103000"/>
                <a:lumMod val="102000"/>
                <a:tint val="94000"/>
              </a:srgbClr>
            </a:gs>
            <a:gs pos="50000">
              <a:srgbClr val="4472C4">
                <a:hueOff val="0"/>
                <a:satOff val="0"/>
                <a:lumOff val="0"/>
                <a:alphaOff val="0"/>
                <a:satMod val="110000"/>
                <a:lumMod val="100000"/>
                <a:shade val="100000"/>
              </a:srgbClr>
            </a:gs>
            <a:gs pos="100000">
              <a:srgbClr val="4472C4">
                <a:hueOff val="0"/>
                <a:satOff val="0"/>
                <a:lumOff val="0"/>
                <a:alphaOff val="0"/>
                <a:lumMod val="99000"/>
                <a:satMod val="120000"/>
                <a:shade val="78000"/>
              </a:srgbClr>
            </a:gs>
          </a:gsLst>
          <a:lin ang="5400000" scaled="0"/>
        </a:gradFill>
        <a:ln w="6350" cap="flat" cmpd="sng" algn="ctr">
          <a:solidFill>
            <a:srgbClr val="4472C4">
              <a:hueOff val="0"/>
              <a:satOff val="0"/>
              <a:lumOff val="0"/>
              <a:alphaOff val="0"/>
            </a:srgbClr>
          </a:solidFill>
          <a:prstDash val="solid"/>
          <a:miter lim="800000"/>
        </a:ln>
        <a:effectLst/>
        <a:scene3d>
          <a:camera prst="orthographicFront"/>
          <a:lightRig rig="flat" dir="t"/>
        </a:scene3d>
        <a:sp3d prstMaterial="plastic">
          <a:bevelT w="120900" h="88900"/>
          <a:bevelB w="88900" h="31750" prst="angle"/>
        </a:sp3d>
      </dsp:spPr>
      <dsp:style>
        <a:lnRef idx="1">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GB" sz="1200" b="1" kern="1200">
              <a:solidFill>
                <a:sysClr val="window" lastClr="FFFFFF"/>
              </a:solidFill>
              <a:latin typeface="Arial" panose="020B0604020202020204" pitchFamily="34" charset="0"/>
              <a:ea typeface="+mn-ea"/>
              <a:cs typeface="Arial" panose="020B0604020202020204" pitchFamily="34" charset="0"/>
            </a:rPr>
            <a:t>P</a:t>
          </a:r>
        </a:p>
      </dsp:txBody>
      <dsp:txXfrm rot="-5400000">
        <a:off x="1" y="3570752"/>
        <a:ext cx="838003" cy="359144"/>
      </dsp:txXfrm>
    </dsp:sp>
    <dsp:sp modelId="{6A4EF729-9F13-49B1-A4E5-915D9346DCBE}">
      <dsp:nvSpPr>
        <dsp:cNvPr id="0" name=""/>
        <dsp:cNvSpPr/>
      </dsp:nvSpPr>
      <dsp:spPr>
        <a:xfrm rot="5400000">
          <a:off x="5287728" y="-1297974"/>
          <a:ext cx="778145" cy="9677596"/>
        </a:xfrm>
        <a:prstGeom prst="round2SameRect">
          <a:avLst/>
        </a:prstGeom>
        <a:solidFill>
          <a:sysClr val="window" lastClr="FFFFFF">
            <a:alpha val="90000"/>
            <a:hueOff val="0"/>
            <a:satOff val="0"/>
            <a:lumOff val="0"/>
            <a:alphaOff val="0"/>
          </a:sysClr>
        </a:solidFill>
        <a:ln w="6350" cap="flat" cmpd="sng" algn="ctr">
          <a:solidFill>
            <a:srgbClr val="4472C4">
              <a:hueOff val="0"/>
              <a:satOff val="0"/>
              <a:lumOff val="0"/>
              <a:alphaOff val="0"/>
            </a:srgbClr>
          </a:solidFill>
          <a:prstDash val="solid"/>
          <a:miter lim="800000"/>
        </a:ln>
        <a:effectLst/>
        <a:scene3d>
          <a:camera prst="orthographicFront"/>
          <a:lightRig rig="flat" dir="t"/>
        </a:scene3d>
        <a:sp3d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85344" tIns="7620" rIns="7620" bIns="7620" numCol="1" spcCol="1270" anchor="ctr" anchorCtr="0">
          <a:noAutofit/>
        </a:bodyPr>
        <a:lstStyle/>
        <a:p>
          <a:pPr marL="114300" lvl="1" indent="-114300" algn="l" defTabSz="533400">
            <a:lnSpc>
              <a:spcPct val="90000"/>
            </a:lnSpc>
            <a:spcBef>
              <a:spcPct val="0"/>
            </a:spcBef>
            <a:spcAft>
              <a:spcPct val="15000"/>
            </a:spcAft>
            <a:buChar char="•"/>
          </a:pPr>
          <a:r>
            <a:rPr lang="en-GB" sz="1200" kern="1200" dirty="0">
              <a:solidFill>
                <a:sysClr val="windowText" lastClr="000000">
                  <a:hueOff val="0"/>
                  <a:satOff val="0"/>
                  <a:lumOff val="0"/>
                  <a:alphaOff val="0"/>
                </a:sysClr>
              </a:solidFill>
              <a:latin typeface="Arial" panose="020B0604020202020204" pitchFamily="34" charset="0"/>
              <a:ea typeface="+mn-ea"/>
              <a:cs typeface="Arial" panose="020B0604020202020204" pitchFamily="34" charset="0"/>
            </a:rPr>
            <a:t>Persuade audiences to behave in a certain way</a:t>
          </a:r>
        </a:p>
      </dsp:txBody>
      <dsp:txXfrm rot="-5400000">
        <a:off x="838003" y="3189737"/>
        <a:ext cx="9639610" cy="70217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F5D885B-2E26-4276-B610-32F60280C8C5}">
      <dsp:nvSpPr>
        <dsp:cNvPr id="0" name=""/>
        <dsp:cNvSpPr/>
      </dsp:nvSpPr>
      <dsp:spPr>
        <a:xfrm rot="10800000">
          <a:off x="88780" y="0"/>
          <a:ext cx="4351338" cy="4351338"/>
        </a:xfrm>
        <a:prstGeom prst="triangle">
          <a:avLst/>
        </a:prstGeom>
        <a:gradFill rotWithShape="0">
          <a:gsLst>
            <a:gs pos="0">
              <a:srgbClr val="FFC000">
                <a:hueOff val="0"/>
                <a:satOff val="0"/>
                <a:lumOff val="0"/>
                <a:alphaOff val="0"/>
                <a:satMod val="103000"/>
                <a:lumMod val="102000"/>
                <a:tint val="94000"/>
              </a:srgbClr>
            </a:gs>
            <a:gs pos="50000">
              <a:srgbClr val="FFC000">
                <a:hueOff val="0"/>
                <a:satOff val="0"/>
                <a:lumOff val="0"/>
                <a:alphaOff val="0"/>
                <a:satMod val="110000"/>
                <a:lumMod val="100000"/>
                <a:shade val="100000"/>
              </a:srgbClr>
            </a:gs>
            <a:gs pos="100000">
              <a:srgbClr val="FFC000">
                <a:hueOff val="0"/>
                <a:satOff val="0"/>
                <a:lumOff val="0"/>
                <a:alphaOff val="0"/>
                <a:lumMod val="99000"/>
                <a:satMod val="120000"/>
                <a:shade val="78000"/>
              </a:srgb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B5E494DD-12C3-41FF-867F-7DE1282E9136}">
      <dsp:nvSpPr>
        <dsp:cNvPr id="0" name=""/>
        <dsp:cNvSpPr/>
      </dsp:nvSpPr>
      <dsp:spPr>
        <a:xfrm>
          <a:off x="2264449" y="435558"/>
          <a:ext cx="2828369" cy="773382"/>
        </a:xfrm>
        <a:prstGeom prst="roundRect">
          <a:avLst/>
        </a:prstGeom>
        <a:solidFill>
          <a:sysClr val="window" lastClr="FFFFFF">
            <a:alpha val="90000"/>
            <a:hueOff val="0"/>
            <a:satOff val="0"/>
            <a:lumOff val="0"/>
            <a:alphaOff val="0"/>
          </a:sysClr>
        </a:solidFill>
        <a:ln w="6350" cap="flat" cmpd="sng" algn="ctr">
          <a:solidFill>
            <a:srgbClr val="FFC000">
              <a:hueOff val="0"/>
              <a:satOff val="0"/>
              <a:lumOff val="0"/>
              <a:alphaOff val="0"/>
            </a:srgbClr>
          </a:solidFill>
          <a:prstDash val="solid"/>
          <a:miter lim="800000"/>
        </a:ln>
        <a:effectLst/>
        <a:scene3d>
          <a:camera prst="orthographicFront"/>
          <a:lightRig rig="threePt" dir="t">
            <a:rot lat="0" lon="0" rev="7500000"/>
          </a:lightRig>
        </a:scene3d>
        <a:sp3d z="152400" extrusionH="63500" prstMaterial="dkEdge">
          <a:bevelT w="135400" h="16350" prst="relaxedInset"/>
          <a:contourClr>
            <a:sysClr val="window" lastClr="FFFFFF"/>
          </a:contourClr>
        </a:sp3d>
      </dsp:spPr>
      <dsp:style>
        <a:lnRef idx="1">
          <a:scrgbClr r="0" g="0" b="0"/>
        </a:lnRef>
        <a:fillRef idx="1">
          <a:scrgbClr r="0" g="0" b="0"/>
        </a:fillRef>
        <a:effectRef idx="2">
          <a:scrgbClr r="0" g="0" b="0"/>
        </a:effectRef>
        <a:fontRef idx="minor"/>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GB" sz="3200" kern="1200">
              <a:solidFill>
                <a:sysClr val="windowText" lastClr="000000">
                  <a:hueOff val="0"/>
                  <a:satOff val="0"/>
                  <a:lumOff val="0"/>
                  <a:alphaOff val="0"/>
                </a:sysClr>
              </a:solidFill>
              <a:latin typeface="Calibri" panose="020F0502020204030204"/>
              <a:ea typeface="+mn-ea"/>
              <a:cs typeface="+mn-cs"/>
            </a:rPr>
            <a:t> A - Attention</a:t>
          </a:r>
        </a:p>
      </dsp:txBody>
      <dsp:txXfrm>
        <a:off x="2302202" y="473311"/>
        <a:ext cx="2752863" cy="697876"/>
      </dsp:txXfrm>
    </dsp:sp>
    <dsp:sp modelId="{3C567295-2B96-4412-BCFD-7B6CA508F29D}">
      <dsp:nvSpPr>
        <dsp:cNvPr id="0" name=""/>
        <dsp:cNvSpPr/>
      </dsp:nvSpPr>
      <dsp:spPr>
        <a:xfrm>
          <a:off x="2264449" y="1305613"/>
          <a:ext cx="2828369" cy="773382"/>
        </a:xfrm>
        <a:prstGeom prst="roundRect">
          <a:avLst/>
        </a:prstGeom>
        <a:solidFill>
          <a:sysClr val="window" lastClr="FFFFFF">
            <a:alpha val="90000"/>
            <a:hueOff val="0"/>
            <a:satOff val="0"/>
            <a:lumOff val="0"/>
            <a:alphaOff val="0"/>
          </a:sysClr>
        </a:solidFill>
        <a:ln w="6350" cap="flat" cmpd="sng" algn="ctr">
          <a:solidFill>
            <a:srgbClr val="FFC000">
              <a:hueOff val="3465231"/>
              <a:satOff val="-15989"/>
              <a:lumOff val="588"/>
              <a:alphaOff val="0"/>
            </a:srgbClr>
          </a:solidFill>
          <a:prstDash val="solid"/>
          <a:miter lim="800000"/>
        </a:ln>
        <a:effectLst/>
        <a:scene3d>
          <a:camera prst="orthographicFront"/>
          <a:lightRig rig="threePt" dir="t">
            <a:rot lat="0" lon="0" rev="7500000"/>
          </a:lightRig>
        </a:scene3d>
        <a:sp3d z="152400" extrusionH="63500" prstMaterial="dkEdge">
          <a:bevelT w="135400" h="16350" prst="relaxedInset"/>
          <a:contourClr>
            <a:sysClr val="window" lastClr="FFFFFF"/>
          </a:contourClr>
        </a:sp3d>
      </dsp:spPr>
      <dsp:style>
        <a:lnRef idx="1">
          <a:scrgbClr r="0" g="0" b="0"/>
        </a:lnRef>
        <a:fillRef idx="1">
          <a:scrgbClr r="0" g="0" b="0"/>
        </a:fillRef>
        <a:effectRef idx="2">
          <a:scrgbClr r="0" g="0" b="0"/>
        </a:effectRef>
        <a:fontRef idx="minor"/>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GB" sz="3200" kern="1200">
              <a:solidFill>
                <a:sysClr val="windowText" lastClr="000000">
                  <a:hueOff val="0"/>
                  <a:satOff val="0"/>
                  <a:lumOff val="0"/>
                  <a:alphaOff val="0"/>
                </a:sysClr>
              </a:solidFill>
              <a:latin typeface="Calibri" panose="020F0502020204030204"/>
              <a:ea typeface="+mn-ea"/>
              <a:cs typeface="+mn-cs"/>
            </a:rPr>
            <a:t>I - Intrest</a:t>
          </a:r>
        </a:p>
      </dsp:txBody>
      <dsp:txXfrm>
        <a:off x="2302202" y="1343366"/>
        <a:ext cx="2752863" cy="697876"/>
      </dsp:txXfrm>
    </dsp:sp>
    <dsp:sp modelId="{7D61BC6E-FF08-4A92-88C1-A2665C7411E3}">
      <dsp:nvSpPr>
        <dsp:cNvPr id="0" name=""/>
        <dsp:cNvSpPr/>
      </dsp:nvSpPr>
      <dsp:spPr>
        <a:xfrm>
          <a:off x="2264449" y="2175669"/>
          <a:ext cx="2828369" cy="773382"/>
        </a:xfrm>
        <a:prstGeom prst="roundRect">
          <a:avLst/>
        </a:prstGeom>
        <a:solidFill>
          <a:sysClr val="window" lastClr="FFFFFF">
            <a:alpha val="90000"/>
            <a:hueOff val="0"/>
            <a:satOff val="0"/>
            <a:lumOff val="0"/>
            <a:alphaOff val="0"/>
          </a:sysClr>
        </a:solidFill>
        <a:ln w="6350" cap="flat" cmpd="sng" algn="ctr">
          <a:solidFill>
            <a:srgbClr val="FFC000">
              <a:hueOff val="6930461"/>
              <a:satOff val="-31979"/>
              <a:lumOff val="1177"/>
              <a:alphaOff val="0"/>
            </a:srgbClr>
          </a:solidFill>
          <a:prstDash val="solid"/>
          <a:miter lim="800000"/>
        </a:ln>
        <a:effectLst/>
        <a:scene3d>
          <a:camera prst="orthographicFront"/>
          <a:lightRig rig="threePt" dir="t">
            <a:rot lat="0" lon="0" rev="7500000"/>
          </a:lightRig>
        </a:scene3d>
        <a:sp3d z="152400" extrusionH="63500" prstMaterial="dkEdge">
          <a:bevelT w="135400" h="16350" prst="relaxedInset"/>
          <a:contourClr>
            <a:sysClr val="window" lastClr="FFFFFF"/>
          </a:contourClr>
        </a:sp3d>
      </dsp:spPr>
      <dsp:style>
        <a:lnRef idx="1">
          <a:scrgbClr r="0" g="0" b="0"/>
        </a:lnRef>
        <a:fillRef idx="1">
          <a:scrgbClr r="0" g="0" b="0"/>
        </a:fillRef>
        <a:effectRef idx="2">
          <a:scrgbClr r="0" g="0" b="0"/>
        </a:effectRef>
        <a:fontRef idx="minor"/>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GB" sz="3200" kern="1200">
              <a:solidFill>
                <a:sysClr val="windowText" lastClr="000000">
                  <a:hueOff val="0"/>
                  <a:satOff val="0"/>
                  <a:lumOff val="0"/>
                  <a:alphaOff val="0"/>
                </a:sysClr>
              </a:solidFill>
              <a:latin typeface="Calibri" panose="020F0502020204030204"/>
              <a:ea typeface="+mn-ea"/>
              <a:cs typeface="+mn-cs"/>
            </a:rPr>
            <a:t>D - Desire</a:t>
          </a:r>
        </a:p>
      </dsp:txBody>
      <dsp:txXfrm>
        <a:off x="2302202" y="2213422"/>
        <a:ext cx="2752863" cy="697876"/>
      </dsp:txXfrm>
    </dsp:sp>
    <dsp:sp modelId="{2D2BA043-1204-4A94-AF23-4B3E4B21CF69}">
      <dsp:nvSpPr>
        <dsp:cNvPr id="0" name=""/>
        <dsp:cNvSpPr/>
      </dsp:nvSpPr>
      <dsp:spPr>
        <a:xfrm>
          <a:off x="2264449" y="3045724"/>
          <a:ext cx="2828369" cy="773382"/>
        </a:xfrm>
        <a:prstGeom prst="roundRect">
          <a:avLst/>
        </a:prstGeom>
        <a:solidFill>
          <a:sysClr val="window" lastClr="FFFFFF">
            <a:alpha val="90000"/>
            <a:hueOff val="0"/>
            <a:satOff val="0"/>
            <a:lumOff val="0"/>
            <a:alphaOff val="0"/>
          </a:sysClr>
        </a:solidFill>
        <a:ln w="6350" cap="flat" cmpd="sng" algn="ctr">
          <a:solidFill>
            <a:srgbClr val="FFC000">
              <a:hueOff val="10395692"/>
              <a:satOff val="-47968"/>
              <a:lumOff val="1765"/>
              <a:alphaOff val="0"/>
            </a:srgbClr>
          </a:solidFill>
          <a:prstDash val="solid"/>
          <a:miter lim="800000"/>
        </a:ln>
        <a:effectLst/>
        <a:scene3d>
          <a:camera prst="orthographicFront"/>
          <a:lightRig rig="threePt" dir="t">
            <a:rot lat="0" lon="0" rev="7500000"/>
          </a:lightRig>
        </a:scene3d>
        <a:sp3d z="152400" extrusionH="63500" prstMaterial="dkEdge">
          <a:bevelT w="135400" h="16350" prst="relaxedInset"/>
          <a:contourClr>
            <a:sysClr val="window" lastClr="FFFFFF"/>
          </a:contourClr>
        </a:sp3d>
      </dsp:spPr>
      <dsp:style>
        <a:lnRef idx="1">
          <a:scrgbClr r="0" g="0" b="0"/>
        </a:lnRef>
        <a:fillRef idx="1">
          <a:scrgbClr r="0" g="0" b="0"/>
        </a:fillRef>
        <a:effectRef idx="2">
          <a:scrgbClr r="0" g="0" b="0"/>
        </a:effectRef>
        <a:fontRef idx="minor"/>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GB" sz="3200" kern="1200">
              <a:solidFill>
                <a:sysClr val="windowText" lastClr="000000">
                  <a:hueOff val="0"/>
                  <a:satOff val="0"/>
                  <a:lumOff val="0"/>
                  <a:alphaOff val="0"/>
                </a:sysClr>
              </a:solidFill>
              <a:latin typeface="Calibri" panose="020F0502020204030204"/>
              <a:ea typeface="+mn-ea"/>
              <a:cs typeface="+mn-cs"/>
            </a:rPr>
            <a:t>A - Action</a:t>
          </a:r>
        </a:p>
      </dsp:txBody>
      <dsp:txXfrm>
        <a:off x="2302202" y="3083477"/>
        <a:ext cx="2752863" cy="697876"/>
      </dsp:txXfrm>
    </dsp:sp>
  </dsp:spTree>
</dsp:drawing>
</file>

<file path=ppt/diagrams/layout1.xml><?xml version="1.0" encoding="utf-8"?>
<dgm:layoutDef xmlns:dgm="http://schemas.openxmlformats.org/drawingml/2006/diagram" xmlns:a="http://schemas.openxmlformats.org/drawingml/2006/main" uniqueId="urn:microsoft.com/office/officeart/2005/8/layout/pyramid3">
  <dgm:title val=""/>
  <dgm:desc val=""/>
  <dgm:catLst>
    <dgm:cat type="pyramid" pri="2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T"/>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T"/>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rev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t"/>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yramid2">
  <dgm:title val=""/>
  <dgm:desc val=""/>
  <dgm:catLst>
    <dgm:cat type="pyramid" pri="3000"/>
    <dgm:cat type="list" pri="21000"/>
    <dgm:cat type="convert" pri="17000"/>
  </dgm:catLst>
  <dgm:sampData useDef="1">
    <dgm:dataModel>
      <dgm:ptLst/>
      <dgm:bg/>
      <dgm:whole/>
    </dgm:dataModel>
  </dgm:sampData>
  <dgm:styleData useDef="1">
    <dgm:dataModel>
      <dgm:ptLst/>
      <dgm:bg/>
      <dgm:whole/>
    </dgm:dataModel>
  </dgm:styleData>
  <dgm:clrData useDef="1">
    <dgm:dataModel>
      <dgm:ptLst/>
      <dgm:bg/>
      <dgm:whole/>
    </dgm:dataModel>
  </dgm:clrData>
  <dgm:layoutNode name="compositeShape">
    <dgm:alg type="composite"/>
    <dgm:shape xmlns:r="http://schemas.openxmlformats.org/officeDocument/2006/relationships" r:blip="">
      <dgm:adjLst/>
    </dgm:shape>
    <dgm:presOf/>
    <dgm:varLst>
      <dgm:dir/>
      <dgm:resizeHandles/>
    </dgm:varLst>
    <dgm:choose name="Name0">
      <dgm:if name="Name1" func="var" arg="dir" op="equ" val="norm">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l" for="ch" forName="theList" refType="w" refFor="ch" refForName="pyramid" fact="0.5"/>
          <dgm:constr type="h" for="des" forName="aSpace" refType="h" fact="0.1"/>
        </dgm:constrLst>
      </dgm:if>
      <dgm:else name="Name2">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r" for="ch" forName="theList" refType="w" refFor="ch" refForName="pyramid" fact="0.5"/>
          <dgm:constr type="h" for="des" forName="aSpace" refType="h" fact="0.1"/>
        </dgm:constrLst>
      </dgm:else>
    </dgm:choose>
    <dgm:ruleLst/>
    <dgm:choose name="Name3">
      <dgm:if name="Name4" axis="ch" ptType="node" func="cnt" op="gte" val="1">
        <dgm:layoutNode name="pyramid" styleLbl="node1">
          <dgm:alg type="sp"/>
          <dgm:shape xmlns:r="http://schemas.openxmlformats.org/officeDocument/2006/relationships" type="triangle" r:blip="">
            <dgm:adjLst/>
          </dgm:shape>
          <dgm:presOf/>
          <dgm:constrLst/>
          <dgm:ruleLst/>
        </dgm:layoutNode>
        <dgm:layoutNode name="theList">
          <dgm:alg type="lin">
            <dgm:param type="linDir" val="fromT"/>
          </dgm:alg>
          <dgm:shape xmlns:r="http://schemas.openxmlformats.org/officeDocument/2006/relationships" r:blip="">
            <dgm:adjLst/>
          </dgm:shape>
          <dgm:presOf/>
          <dgm:constrLst>
            <dgm:constr type="w" for="ch" forName="aNode" refType="w"/>
            <dgm:constr type="h" for="ch" forName="aNode" refType="h"/>
            <dgm:constr type="primFontSz" for="ch" ptType="node" op="equ"/>
          </dgm:constrLst>
          <dgm:ruleLst/>
          <dgm:forEach name="aNodeForEach" axis="ch" ptType="node">
            <dgm:layoutNode name="aNode" styleLbl="fgAcc1">
              <dgm:varLst>
                <dgm:bulletEnabled val="1"/>
              </dgm:varLst>
              <dgm:alg type="tx"/>
              <dgm:shape xmlns:r="http://schemas.openxmlformats.org/officeDocument/2006/relationships" type="roundRect" r:blip="">
                <dgm:adjLst/>
              </dgm:shape>
              <dgm:presOf axis="desOrSelf" ptType="node"/>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aSpace">
              <dgm:alg type="sp"/>
              <dgm:shape xmlns:r="http://schemas.openxmlformats.org/officeDocument/2006/relationships" r:blip="">
                <dgm:adjLst/>
              </dgm:shape>
              <dgm:presOf/>
              <dgm:constrLst/>
              <dgm:ruleLst/>
            </dgm:layoutNode>
          </dgm:forEach>
        </dgm:layoutNode>
      </dgm:if>
      <dgm:else name="Name5"/>
    </dgm:choose>
  </dgm:layoutNode>
</dgm:layoutDef>
</file>

<file path=ppt/diagrams/quickStyle1.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0.jpeg>
</file>

<file path=ppt/media/image11.jpeg>
</file>

<file path=ppt/media/image12.jpeg>
</file>

<file path=ppt/media/image13.jpeg>
</file>

<file path=ppt/media/image14.jpeg>
</file>

<file path=ppt/media/image15.jpeg>
</file>

<file path=ppt/media/image16.jpeg>
</file>

<file path=ppt/media/image17.png>
</file>

<file path=ppt/media/image19.png>
</file>

<file path=ppt/media/image2.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383D5C-94B4-8240-A09B-0F3DC9CAF279}" type="datetimeFigureOut">
              <a:rPr lang="en-US" smtClean="0"/>
              <a:t>1/27/2024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4DEDD7C-BBA9-784C-9AEE-51BD322755F2}" type="slidenum">
              <a:rPr lang="en-US" smtClean="0"/>
              <a:t>‹#›</a:t>
            </a:fld>
            <a:endParaRPr lang="en-US"/>
          </a:p>
        </p:txBody>
      </p:sp>
    </p:spTree>
    <p:extLst>
      <p:ext uri="{BB962C8B-B14F-4D97-AF65-F5344CB8AC3E}">
        <p14:creationId xmlns:p14="http://schemas.microsoft.com/office/powerpoint/2010/main" val="550777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4DEDD7C-BBA9-784C-9AEE-51BD322755F2}" type="slidenum">
              <a:rPr lang="en-US" smtClean="0"/>
              <a:t>1</a:t>
            </a:fld>
            <a:endParaRPr lang="en-US"/>
          </a:p>
        </p:txBody>
      </p:sp>
    </p:spTree>
    <p:extLst>
      <p:ext uri="{BB962C8B-B14F-4D97-AF65-F5344CB8AC3E}">
        <p14:creationId xmlns:p14="http://schemas.microsoft.com/office/powerpoint/2010/main" val="26480948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59352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703062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4759581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049696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5352593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5451386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2149187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8528406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0809962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364665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DEDD7C-BBA9-784C-9AEE-51BD322755F2}" type="slidenum">
              <a:rPr lang="en-US" smtClean="0"/>
              <a:t>2</a:t>
            </a:fld>
            <a:endParaRPr lang="en-US"/>
          </a:p>
        </p:txBody>
      </p:sp>
    </p:spTree>
    <p:extLst>
      <p:ext uri="{BB962C8B-B14F-4D97-AF65-F5344CB8AC3E}">
        <p14:creationId xmlns:p14="http://schemas.microsoft.com/office/powerpoint/2010/main" val="228764980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3786627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6332877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3617847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6276147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6065748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5774476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8265197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6506044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2508188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590990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533008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228645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452767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1737714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9251097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8812843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52330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689659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8149722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8831238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A4DEDD7C-BBA9-784C-9AEE-51BD322755F2}" type="slidenum">
              <a:rPr lang="en-US" smtClean="0"/>
              <a:t>39</a:t>
            </a:fld>
            <a:endParaRPr lang="en-US"/>
          </a:p>
        </p:txBody>
      </p:sp>
    </p:spTree>
    <p:extLst>
      <p:ext uri="{BB962C8B-B14F-4D97-AF65-F5344CB8AC3E}">
        <p14:creationId xmlns:p14="http://schemas.microsoft.com/office/powerpoint/2010/main" val="32204162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459111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377642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157540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215813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704476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1381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3D73BC-D9DD-F194-4FD4-35CE14FFE962}"/>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15BEB1E5-2281-8556-6D31-817F9DDCC4EB}"/>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AF41C38A-1BEF-01F2-8CB2-B89281FEA78C}"/>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1/27/2024</a:t>
            </a:fld>
            <a:endParaRPr lang="en-US"/>
          </a:p>
        </p:txBody>
      </p:sp>
      <p:sp>
        <p:nvSpPr>
          <p:cNvPr id="5" name="Footer Placeholder 4">
            <a:extLst>
              <a:ext uri="{FF2B5EF4-FFF2-40B4-BE49-F238E27FC236}">
                <a16:creationId xmlns:a16="http://schemas.microsoft.com/office/drawing/2014/main" id="{63120691-3DE6-D50F-D667-4794B3BCA5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6809F150-D320-57C3-AAFC-EA5F1AF950ED}"/>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5998511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EDF3D1-80CC-E24C-958D-0682491A7167}"/>
              </a:ext>
            </a:extLst>
          </p:cNvPr>
          <p:cNvSpPr>
            <a:spLocks noGrp="1"/>
          </p:cNvSpPr>
          <p:nvPr>
            <p:ph type="title"/>
          </p:nvPr>
        </p:nvSpPr>
        <p:spPr>
          <a:xfrm>
            <a:off x="838200" y="365125"/>
            <a:ext cx="10515600" cy="1325563"/>
          </a:xfrm>
          <a:prstGeom prst="rect">
            <a:avLst/>
          </a:prstGeom>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DD4DFAFB-5120-EDAB-4F6D-6AB86CA80676}"/>
              </a:ext>
            </a:extLst>
          </p:cNvPr>
          <p:cNvSpPr>
            <a:spLocks noGrp="1"/>
          </p:cNvSpPr>
          <p:nvPr>
            <p:ph type="body" orient="vert" idx="1"/>
          </p:nvPr>
        </p:nvSpPr>
        <p:spPr>
          <a:xfrm>
            <a:off x="838200" y="1825625"/>
            <a:ext cx="10515600" cy="4351338"/>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04E5AAE-59D1-4C1A-E883-C93587818261}"/>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1/27/2024</a:t>
            </a:fld>
            <a:endParaRPr lang="en-US"/>
          </a:p>
        </p:txBody>
      </p:sp>
      <p:sp>
        <p:nvSpPr>
          <p:cNvPr id="5" name="Footer Placeholder 4">
            <a:extLst>
              <a:ext uri="{FF2B5EF4-FFF2-40B4-BE49-F238E27FC236}">
                <a16:creationId xmlns:a16="http://schemas.microsoft.com/office/drawing/2014/main" id="{61CC0693-8F55-1979-D6E6-646E30ABAD92}"/>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3EC48A95-7F23-FD5A-4C6A-CB6BAD679938}"/>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39210204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8BDACBB-E331-C796-4491-A9481F5E49D4}"/>
              </a:ext>
            </a:extLst>
          </p:cNvPr>
          <p:cNvSpPr>
            <a:spLocks noGrp="1"/>
          </p:cNvSpPr>
          <p:nvPr>
            <p:ph type="title" orient="vert"/>
          </p:nvPr>
        </p:nvSpPr>
        <p:spPr>
          <a:xfrm>
            <a:off x="8724900" y="365125"/>
            <a:ext cx="2628900" cy="5811838"/>
          </a:xfrm>
          <a:prstGeom prst="rect">
            <a:avLst/>
          </a:prstGeo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184F9E35-9B8C-4DAA-A735-86BBF74C366D}"/>
              </a:ext>
            </a:extLst>
          </p:cNvPr>
          <p:cNvSpPr>
            <a:spLocks noGrp="1"/>
          </p:cNvSpPr>
          <p:nvPr>
            <p:ph type="body" orient="vert" idx="1"/>
          </p:nvPr>
        </p:nvSpPr>
        <p:spPr>
          <a:xfrm>
            <a:off x="838200" y="365125"/>
            <a:ext cx="7734300" cy="5811838"/>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3405F6CE-7599-F176-2E29-273D01FC68AD}"/>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1/27/2024</a:t>
            </a:fld>
            <a:endParaRPr lang="en-US"/>
          </a:p>
        </p:txBody>
      </p:sp>
      <p:sp>
        <p:nvSpPr>
          <p:cNvPr id="5" name="Footer Placeholder 4">
            <a:extLst>
              <a:ext uri="{FF2B5EF4-FFF2-40B4-BE49-F238E27FC236}">
                <a16:creationId xmlns:a16="http://schemas.microsoft.com/office/drawing/2014/main" id="{0ED037DA-4C58-32EE-130C-BEA5FE0F2BD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8624608-9256-DC1C-75F8-BC55DFB79639}"/>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95153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12BC6C-52E1-957F-2D89-EA32C18F9841}"/>
              </a:ext>
            </a:extLst>
          </p:cNvPr>
          <p:cNvSpPr>
            <a:spLocks noGrp="1"/>
          </p:cNvSpPr>
          <p:nvPr>
            <p:ph type="title"/>
          </p:nvPr>
        </p:nvSpPr>
        <p:spPr>
          <a:xfrm>
            <a:off x="838200" y="365125"/>
            <a:ext cx="10515600" cy="1325563"/>
          </a:xfrm>
          <a:prstGeom prst="rect">
            <a:avLst/>
          </a:prstGeom>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C62D7766-5A04-03B8-21C7-A75D15487D2E}"/>
              </a:ext>
            </a:extLst>
          </p:cNvPr>
          <p:cNvSpPr>
            <a:spLocks noGrp="1"/>
          </p:cNvSpPr>
          <p:nvPr>
            <p:ph idx="1"/>
          </p:nvPr>
        </p:nvSpPr>
        <p:spPr>
          <a:xfrm>
            <a:off x="838200" y="1825625"/>
            <a:ext cx="10515600" cy="435133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77794707-DA57-A562-64F0-C7231B70E34C}"/>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1/27/2024</a:t>
            </a:fld>
            <a:endParaRPr lang="en-US"/>
          </a:p>
        </p:txBody>
      </p:sp>
      <p:sp>
        <p:nvSpPr>
          <p:cNvPr id="5" name="Footer Placeholder 4">
            <a:extLst>
              <a:ext uri="{FF2B5EF4-FFF2-40B4-BE49-F238E27FC236}">
                <a16:creationId xmlns:a16="http://schemas.microsoft.com/office/drawing/2014/main" id="{E7905340-9996-B6CE-4862-57AB8A0CAF54}"/>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A35B36B-98E8-7C24-720B-C1C01C294ED1}"/>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2695543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CE042E-54B4-54F3-0E27-1580A1CDE46D}"/>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BB1CFFB4-2390-72E4-EA40-D28EE958C30A}"/>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B039F7F0-2A08-A6AB-C070-2BB10394E0F1}"/>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1/27/2024</a:t>
            </a:fld>
            <a:endParaRPr lang="en-US"/>
          </a:p>
        </p:txBody>
      </p:sp>
      <p:sp>
        <p:nvSpPr>
          <p:cNvPr id="5" name="Footer Placeholder 4">
            <a:extLst>
              <a:ext uri="{FF2B5EF4-FFF2-40B4-BE49-F238E27FC236}">
                <a16:creationId xmlns:a16="http://schemas.microsoft.com/office/drawing/2014/main" id="{7C4A627D-2BB8-9898-A742-BA7B9BDE531E}"/>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F3CEC000-5B49-1473-DF60-CF0DFDD7837F}"/>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2404985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144750-C429-36D8-2C2F-122110E82EA2}"/>
              </a:ext>
            </a:extLst>
          </p:cNvPr>
          <p:cNvSpPr>
            <a:spLocks noGrp="1"/>
          </p:cNvSpPr>
          <p:nvPr>
            <p:ph type="title"/>
          </p:nvPr>
        </p:nvSpPr>
        <p:spPr>
          <a:xfrm>
            <a:off x="838200" y="365125"/>
            <a:ext cx="10515600" cy="1325563"/>
          </a:xfrm>
          <a:prstGeom prst="rect">
            <a:avLst/>
          </a:prstGeom>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BEB99882-9F51-C052-8944-3658294CFAD9}"/>
              </a:ext>
            </a:extLst>
          </p:cNvPr>
          <p:cNvSpPr>
            <a:spLocks noGrp="1"/>
          </p:cNvSpPr>
          <p:nvPr>
            <p:ph sz="half" idx="1"/>
          </p:nvPr>
        </p:nvSpPr>
        <p:spPr>
          <a:xfrm>
            <a:off x="838200" y="1825625"/>
            <a:ext cx="5181600" cy="435133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D15F8EDA-199D-1DE2-C91E-212A90694AFF}"/>
              </a:ext>
            </a:extLst>
          </p:cNvPr>
          <p:cNvSpPr>
            <a:spLocks noGrp="1"/>
          </p:cNvSpPr>
          <p:nvPr>
            <p:ph sz="half" idx="2"/>
          </p:nvPr>
        </p:nvSpPr>
        <p:spPr>
          <a:xfrm>
            <a:off x="6172200" y="1825625"/>
            <a:ext cx="5181600" cy="435133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E8A497DD-35ED-0A79-733E-13C791C1BE0E}"/>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1/27/2024</a:t>
            </a:fld>
            <a:endParaRPr lang="en-US"/>
          </a:p>
        </p:txBody>
      </p:sp>
      <p:sp>
        <p:nvSpPr>
          <p:cNvPr id="6" name="Footer Placeholder 5">
            <a:extLst>
              <a:ext uri="{FF2B5EF4-FFF2-40B4-BE49-F238E27FC236}">
                <a16:creationId xmlns:a16="http://schemas.microsoft.com/office/drawing/2014/main" id="{40AF2218-5C4B-FC83-986A-783F770A9F79}"/>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B73E1389-1F25-01FD-22C0-CA632C755717}"/>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10537380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1459C4-AAB6-6931-4715-58D34DF8314E}"/>
              </a:ext>
            </a:extLst>
          </p:cNvPr>
          <p:cNvSpPr>
            <a:spLocks noGrp="1"/>
          </p:cNvSpPr>
          <p:nvPr>
            <p:ph type="title"/>
          </p:nvPr>
        </p:nvSpPr>
        <p:spPr>
          <a:xfrm>
            <a:off x="839788" y="365125"/>
            <a:ext cx="10515600" cy="1325563"/>
          </a:xfrm>
          <a:prstGeom prst="rect">
            <a:avLst/>
          </a:prstGeo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D4212E09-A8BF-DB3F-5624-9C0F93205B5B}"/>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C1655647-CD01-6BD6-2A08-67C89C9AA6C6}"/>
              </a:ext>
            </a:extLst>
          </p:cNvPr>
          <p:cNvSpPr>
            <a:spLocks noGrp="1"/>
          </p:cNvSpPr>
          <p:nvPr>
            <p:ph sz="half" idx="2"/>
          </p:nvPr>
        </p:nvSpPr>
        <p:spPr>
          <a:xfrm>
            <a:off x="839788" y="2505075"/>
            <a:ext cx="5157787" cy="368458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0F2D45FF-EA75-72FE-B12E-31711879A2B5}"/>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8C2C2BC6-713E-EFA2-E68C-0FB35D4C584B}"/>
              </a:ext>
            </a:extLst>
          </p:cNvPr>
          <p:cNvSpPr>
            <a:spLocks noGrp="1"/>
          </p:cNvSpPr>
          <p:nvPr>
            <p:ph sz="quarter" idx="4"/>
          </p:nvPr>
        </p:nvSpPr>
        <p:spPr>
          <a:xfrm>
            <a:off x="6172200" y="2505075"/>
            <a:ext cx="5183188" cy="368458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57B48A0C-F0BB-FC20-EB4B-BA1611BF0088}"/>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1/27/2024</a:t>
            </a:fld>
            <a:endParaRPr lang="en-US"/>
          </a:p>
        </p:txBody>
      </p:sp>
      <p:sp>
        <p:nvSpPr>
          <p:cNvPr id="8" name="Footer Placeholder 7">
            <a:extLst>
              <a:ext uri="{FF2B5EF4-FFF2-40B4-BE49-F238E27FC236}">
                <a16:creationId xmlns:a16="http://schemas.microsoft.com/office/drawing/2014/main" id="{2AF2FF5F-3827-32FA-A970-A81E68F4EA3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9DA6DD4-BA94-3F5F-BA33-72C9FC38F605}"/>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8427948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0C8AE-F3DD-548C-9637-78CBD8198BD2}"/>
              </a:ext>
            </a:extLst>
          </p:cNvPr>
          <p:cNvSpPr>
            <a:spLocks noGrp="1"/>
          </p:cNvSpPr>
          <p:nvPr>
            <p:ph type="title"/>
          </p:nvPr>
        </p:nvSpPr>
        <p:spPr>
          <a:xfrm>
            <a:off x="838200" y="365125"/>
            <a:ext cx="10515600" cy="1325563"/>
          </a:xfrm>
          <a:prstGeom prst="rect">
            <a:avLst/>
          </a:prstGeom>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15D1BDEB-9165-D05A-4A8D-2D3F3EEC47D3}"/>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1/27/2024</a:t>
            </a:fld>
            <a:endParaRPr lang="en-US"/>
          </a:p>
        </p:txBody>
      </p:sp>
      <p:sp>
        <p:nvSpPr>
          <p:cNvPr id="4" name="Footer Placeholder 3">
            <a:extLst>
              <a:ext uri="{FF2B5EF4-FFF2-40B4-BE49-F238E27FC236}">
                <a16:creationId xmlns:a16="http://schemas.microsoft.com/office/drawing/2014/main" id="{B89D1950-33EC-4A3B-6659-C405D926C95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67629AF2-A355-2A80-6650-7545E1C27CF3}"/>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4160422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276AD03-743C-E608-0782-768AE88ABC39}"/>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1/27/2024</a:t>
            </a:fld>
            <a:endParaRPr lang="en-US"/>
          </a:p>
        </p:txBody>
      </p:sp>
      <p:sp>
        <p:nvSpPr>
          <p:cNvPr id="3" name="Footer Placeholder 2">
            <a:extLst>
              <a:ext uri="{FF2B5EF4-FFF2-40B4-BE49-F238E27FC236}">
                <a16:creationId xmlns:a16="http://schemas.microsoft.com/office/drawing/2014/main" id="{F3F036DB-E927-D85B-3296-B605A6D3F544}"/>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B92EB2A7-F153-0A6B-BDBC-0FD251909959}"/>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2732598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F7913-53CE-13FA-D1C7-1E9679C15ED6}"/>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12F57C38-185D-54CA-8977-DE1070CF377E}"/>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43711FB8-2E3C-68FF-2E20-805E3622542C}"/>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5B92588E-73C3-1756-6E4C-8C9028AE529C}"/>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1/27/2024</a:t>
            </a:fld>
            <a:endParaRPr lang="en-US"/>
          </a:p>
        </p:txBody>
      </p:sp>
      <p:sp>
        <p:nvSpPr>
          <p:cNvPr id="6" name="Footer Placeholder 5">
            <a:extLst>
              <a:ext uri="{FF2B5EF4-FFF2-40B4-BE49-F238E27FC236}">
                <a16:creationId xmlns:a16="http://schemas.microsoft.com/office/drawing/2014/main" id="{98030D8C-3E02-C176-72AF-A7A682303A1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4FD272FF-40BE-31B4-FADA-552AC6EBEABD}"/>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0530239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6E2B7-3E5A-320A-05F8-EBC7E8319CB1}"/>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C6A9C01D-4B51-8308-8E62-AC40AF0A0978}"/>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16D8DA9-DA04-C7C7-C09C-5B05F08A4CBE}"/>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247D245-79F4-60DF-D06D-2F1B504F1D06}"/>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1/27/2024</a:t>
            </a:fld>
            <a:endParaRPr lang="en-US"/>
          </a:p>
        </p:txBody>
      </p:sp>
      <p:sp>
        <p:nvSpPr>
          <p:cNvPr id="6" name="Footer Placeholder 5">
            <a:extLst>
              <a:ext uri="{FF2B5EF4-FFF2-40B4-BE49-F238E27FC236}">
                <a16:creationId xmlns:a16="http://schemas.microsoft.com/office/drawing/2014/main" id="{8610C856-6411-2E31-C411-3EBC6491A9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86F58E91-8C0A-E251-93E7-DE7FD36D3F22}"/>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906624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3791672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emf"/><Relationship Id="rId5" Type="http://schemas.openxmlformats.org/officeDocument/2006/relationships/image" Target="../media/image3.emf"/><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8.jpe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5.xml"/><Relationship Id="rId1" Type="http://schemas.openxmlformats.org/officeDocument/2006/relationships/slideLayout" Target="../slideLayouts/slideLayout8.xml"/><Relationship Id="rId5" Type="http://schemas.openxmlformats.org/officeDocument/2006/relationships/image" Target="../media/image9.png"/><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6.xml"/><Relationship Id="rId1" Type="http://schemas.openxmlformats.org/officeDocument/2006/relationships/slideLayout" Target="../slideLayouts/slideLayout4.xml"/><Relationship Id="rId5" Type="http://schemas.openxmlformats.org/officeDocument/2006/relationships/image" Target="../media/image10.jpeg"/><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11.jpeg"/><Relationship Id="rId4" Type="http://schemas.openxmlformats.org/officeDocument/2006/relationships/image" Target="../media/image6.png"/></Relationships>
</file>

<file path=ppt/slides/_rels/slide18.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12.jpeg"/><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image" Target="../media/image13.jpeg"/><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14.jpeg"/><Relationship Id="rId4" Type="http://schemas.openxmlformats.org/officeDocument/2006/relationships/image" Target="../media/image6.png"/></Relationships>
</file>

<file path=ppt/slides/_rels/slide21.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1.xml"/><Relationship Id="rId1" Type="http://schemas.openxmlformats.org/officeDocument/2006/relationships/slideLayout" Target="../slideLayouts/slideLayout6.xml"/><Relationship Id="rId5" Type="http://schemas.openxmlformats.org/officeDocument/2006/relationships/image" Target="../media/image15.jpeg"/><Relationship Id="rId4" Type="http://schemas.openxmlformats.org/officeDocument/2006/relationships/image" Target="../media/image6.png"/></Relationships>
</file>

<file path=ppt/slides/_rels/slide2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6.xml"/><Relationship Id="rId1" Type="http://schemas.openxmlformats.org/officeDocument/2006/relationships/slideLayout" Target="../slideLayouts/slideLayout4.xml"/><Relationship Id="rId5" Type="http://schemas.openxmlformats.org/officeDocument/2006/relationships/image" Target="../media/image16.jpeg"/><Relationship Id="rId4" Type="http://schemas.openxmlformats.org/officeDocument/2006/relationships/image" Target="../media/image6.png"/></Relationships>
</file>

<file path=ppt/slides/_rels/slide27.xml.rels><?xml version="1.0" encoding="UTF-8" standalone="yes"?>
<Relationships xmlns="http://schemas.openxmlformats.org/package/2006/relationships"><Relationship Id="rId8" Type="http://schemas.openxmlformats.org/officeDocument/2006/relationships/diagramColors" Target="../diagrams/colors3.xml"/><Relationship Id="rId3" Type="http://schemas.openxmlformats.org/officeDocument/2006/relationships/image" Target="../media/image5.emf"/><Relationship Id="rId7" Type="http://schemas.openxmlformats.org/officeDocument/2006/relationships/diagramQuickStyle" Target="../diagrams/quickStyle3.xml"/><Relationship Id="rId2" Type="http://schemas.openxmlformats.org/officeDocument/2006/relationships/notesSlide" Target="../notesSlides/notesSlide27.xml"/><Relationship Id="rId1" Type="http://schemas.openxmlformats.org/officeDocument/2006/relationships/slideLayout" Target="../slideLayouts/slideLayout4.xml"/><Relationship Id="rId6" Type="http://schemas.openxmlformats.org/officeDocument/2006/relationships/diagramLayout" Target="../diagrams/layout3.xml"/><Relationship Id="rId5" Type="http://schemas.openxmlformats.org/officeDocument/2006/relationships/diagramData" Target="../diagrams/data3.xml"/><Relationship Id="rId4" Type="http://schemas.openxmlformats.org/officeDocument/2006/relationships/image" Target="../media/image6.png"/><Relationship Id="rId9" Type="http://schemas.microsoft.com/office/2007/relationships/diagramDrawing" Target="../diagrams/drawing3.xml"/></Relationships>
</file>

<file path=ppt/slides/_rels/slide28.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9.xml"/><Relationship Id="rId1" Type="http://schemas.openxmlformats.org/officeDocument/2006/relationships/slideLayout" Target="../slideLayouts/slideLayout4.xml"/><Relationship Id="rId5" Type="http://schemas.openxmlformats.org/officeDocument/2006/relationships/image" Target="../media/image17.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0.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30.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31.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31.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3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32.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3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33.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3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36.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37.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38.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38.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39.xml"/><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emf"/></Relationships>
</file>

<file path=ppt/slides/_rels/slide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5.emf"/><Relationship Id="rId7" Type="http://schemas.openxmlformats.org/officeDocument/2006/relationships/diagramQuickStyle" Target="../diagrams/quickStyle1.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image" Target="../media/image6.png"/><Relationship Id="rId9" Type="http://schemas.microsoft.com/office/2007/relationships/diagramDrawing" Target="../diagrams/drawing1.xml"/></Relationships>
</file>

<file path=ppt/slides/_rels/slide9.xml.rels><?xml version="1.0" encoding="UTF-8" standalone="yes"?>
<Relationships xmlns="http://schemas.openxmlformats.org/package/2006/relationships"><Relationship Id="rId8" Type="http://schemas.openxmlformats.org/officeDocument/2006/relationships/diagramColors" Target="../diagrams/colors2.xml"/><Relationship Id="rId3" Type="http://schemas.openxmlformats.org/officeDocument/2006/relationships/image" Target="../media/image5.emf"/><Relationship Id="rId7" Type="http://schemas.openxmlformats.org/officeDocument/2006/relationships/diagramQuickStyle" Target="../diagrams/quickStyle2.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Layout" Target="../diagrams/layout2.xml"/><Relationship Id="rId5" Type="http://schemas.openxmlformats.org/officeDocument/2006/relationships/diagramData" Target="../diagrams/data2.xml"/><Relationship Id="rId4" Type="http://schemas.openxmlformats.org/officeDocument/2006/relationships/image" Target="../media/image6.png"/><Relationship Id="rId9" Type="http://schemas.microsoft.com/office/2007/relationships/diagramDrawing" Target="../diagrams/drawing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al Background" descr="Teal Background">
            <a:extLst>
              <a:ext uri="{FF2B5EF4-FFF2-40B4-BE49-F238E27FC236}">
                <a16:creationId xmlns:a16="http://schemas.microsoft.com/office/drawing/2014/main" id="{C30CE2D5-3261-A960-C26C-3314BEEC69C5}"/>
              </a:ext>
            </a:extLst>
          </p:cNvPr>
          <p:cNvSpPr/>
          <p:nvPr/>
        </p:nvSpPr>
        <p:spPr>
          <a:xfrm>
            <a:off x="0" y="0"/>
            <a:ext cx="12192000" cy="6858000"/>
          </a:xfrm>
          <a:prstGeom prst="rect">
            <a:avLst/>
          </a:prstGeom>
          <a:solidFill>
            <a:srgbClr val="4FB9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Main Header">
            <a:extLst>
              <a:ext uri="{FF2B5EF4-FFF2-40B4-BE49-F238E27FC236}">
                <a16:creationId xmlns:a16="http://schemas.microsoft.com/office/drawing/2014/main" id="{E901B3A1-1276-9FF2-9A2B-048D986A828E}"/>
              </a:ext>
            </a:extLst>
          </p:cNvPr>
          <p:cNvSpPr txBox="1"/>
          <p:nvPr/>
        </p:nvSpPr>
        <p:spPr>
          <a:xfrm>
            <a:off x="1715589" y="649480"/>
            <a:ext cx="6261462" cy="3170099"/>
          </a:xfrm>
          <a:prstGeom prst="rect">
            <a:avLst/>
          </a:prstGeom>
          <a:noFill/>
        </p:spPr>
        <p:txBody>
          <a:bodyPr wrap="square" rtlCol="0">
            <a:spAutoFit/>
          </a:bodyPr>
          <a:lstStyle/>
          <a:p>
            <a:pPr>
              <a:lnSpc>
                <a:spcPts val="6000"/>
              </a:lnSpc>
            </a:pPr>
            <a:r>
              <a:rPr lang="en-US" sz="5400" kern="2000" dirty="0">
                <a:solidFill>
                  <a:srgbClr val="141F34"/>
                </a:solidFill>
                <a:latin typeface="Clash Display Medium" pitchFamily="2" charset="0"/>
              </a:rPr>
              <a:t>BUS7C3 International </a:t>
            </a:r>
            <a:r>
              <a:rPr lang="en-US" sz="5400" kern="2000" dirty="0" err="1">
                <a:solidFill>
                  <a:srgbClr val="141F34"/>
                </a:solidFill>
                <a:latin typeface="Clash Display Medium" pitchFamily="2" charset="0"/>
              </a:rPr>
              <a:t>Organisational</a:t>
            </a:r>
            <a:r>
              <a:rPr lang="en-US" sz="5400" kern="2000" dirty="0">
                <a:solidFill>
                  <a:srgbClr val="141F34"/>
                </a:solidFill>
                <a:latin typeface="Clash Display Medium" pitchFamily="2" charset="0"/>
              </a:rPr>
              <a:t> Branding</a:t>
            </a:r>
          </a:p>
        </p:txBody>
      </p:sp>
      <p:sp>
        <p:nvSpPr>
          <p:cNvPr id="9" name="Subheader">
            <a:extLst>
              <a:ext uri="{FF2B5EF4-FFF2-40B4-BE49-F238E27FC236}">
                <a16:creationId xmlns:a16="http://schemas.microsoft.com/office/drawing/2014/main" id="{075DC114-7C7E-AD6B-2947-9160C3AF7658}"/>
              </a:ext>
            </a:extLst>
          </p:cNvPr>
          <p:cNvSpPr txBox="1">
            <a:spLocks/>
          </p:cNvSpPr>
          <p:nvPr/>
        </p:nvSpPr>
        <p:spPr>
          <a:xfrm>
            <a:off x="1410338" y="3544909"/>
            <a:ext cx="4965226" cy="2302810"/>
          </a:xfrm>
          <a:prstGeom prst="rect">
            <a:avLst/>
          </a:prstGeom>
          <a:noFill/>
        </p:spPr>
        <p:txBody>
          <a:bodyPr wrap="square" rtlCol="0">
            <a:spAutoFit/>
          </a:bodyPr>
          <a:lstStyle/>
          <a:p>
            <a:pPr marL="0" marR="0" lvl="0" indent="0" algn="l" defTabSz="914400" rtl="0" eaLnBrk="1" fontAlgn="auto" latinLnBrk="0" hangingPunct="1">
              <a:lnSpc>
                <a:spcPts val="6000"/>
              </a:lnSpc>
              <a:spcBef>
                <a:spcPts val="0"/>
              </a:spcBef>
              <a:spcAft>
                <a:spcPts val="0"/>
              </a:spcAft>
              <a:buClrTx/>
              <a:buSzTx/>
              <a:buFontTx/>
              <a:buNone/>
              <a:tabLst/>
              <a:defRPr/>
            </a:pPr>
            <a:r>
              <a:rPr kumimoji="0" lang="en-GB" sz="2800" b="0" i="0" u="none" strike="noStrike" kern="2000" cap="none" spc="-150" normalizeH="0" baseline="0" noProof="0" dirty="0">
                <a:ln>
                  <a:noFill/>
                </a:ln>
                <a:solidFill>
                  <a:srgbClr val="141F34"/>
                </a:solidFill>
                <a:effectLst/>
                <a:uLnTx/>
                <a:uFillTx/>
                <a:latin typeface="Clash Display" pitchFamily="2" charset="0"/>
                <a:ea typeface="Inter V Medium" panose="02000503000000020004" pitchFamily="2" charset="0"/>
                <a:cs typeface="Inter V Medium" panose="02000503000000020004" pitchFamily="2" charset="0"/>
              </a:rPr>
              <a:t>Lecture 8  – Marketing Models and Theoretical Concepts of Organiational Branding</a:t>
            </a:r>
            <a:endParaRPr kumimoji="0" lang="en-US" sz="2800" b="0" i="0" u="none" strike="noStrike" kern="2000" cap="none" spc="-150" normalizeH="0" baseline="0" noProof="0" dirty="0">
              <a:ln>
                <a:noFill/>
              </a:ln>
              <a:solidFill>
                <a:srgbClr val="141F34"/>
              </a:solidFill>
              <a:effectLst/>
              <a:uLnTx/>
              <a:uFillTx/>
              <a:latin typeface="Clash Display" pitchFamily="2" charset="0"/>
              <a:ea typeface="Inter V Medium" panose="02000503000000020004" pitchFamily="2" charset="0"/>
              <a:cs typeface="Inter V Medium" panose="02000503000000020004" pitchFamily="2" charset="0"/>
            </a:endParaRPr>
          </a:p>
        </p:txBody>
      </p:sp>
      <p:pic>
        <p:nvPicPr>
          <p:cNvPr id="11" name="Picture 10" descr="Orange asbract">
            <a:extLst>
              <a:ext uri="{FF2B5EF4-FFF2-40B4-BE49-F238E27FC236}">
                <a16:creationId xmlns:a16="http://schemas.microsoft.com/office/drawing/2014/main" id="{06B4EA1F-89B8-674E-9B9F-CE90A8D56E47}"/>
              </a:ext>
            </a:extLst>
          </p:cNvPr>
          <p:cNvPicPr>
            <a:picLocks noChangeAspect="1"/>
          </p:cNvPicPr>
          <p:nvPr/>
        </p:nvPicPr>
        <p:blipFill rotWithShape="1">
          <a:blip r:embed="rId3"/>
          <a:srcRect t="11996" r="12326"/>
          <a:stretch/>
        </p:blipFill>
        <p:spPr>
          <a:xfrm>
            <a:off x="8774269" y="0"/>
            <a:ext cx="3417732" cy="4720990"/>
          </a:xfrm>
          <a:prstGeom prst="rect">
            <a:avLst/>
          </a:prstGeom>
        </p:spPr>
      </p:pic>
      <p:pic>
        <p:nvPicPr>
          <p:cNvPr id="12" name="Picture 11" descr="Orange tall tower">
            <a:extLst>
              <a:ext uri="{FF2B5EF4-FFF2-40B4-BE49-F238E27FC236}">
                <a16:creationId xmlns:a16="http://schemas.microsoft.com/office/drawing/2014/main" id="{2ADC2D9A-2048-354E-A399-F1AE39812118}"/>
              </a:ext>
            </a:extLst>
          </p:cNvPr>
          <p:cNvPicPr>
            <a:picLocks noChangeAspect="1"/>
          </p:cNvPicPr>
          <p:nvPr/>
        </p:nvPicPr>
        <p:blipFill>
          <a:blip r:embed="rId4"/>
          <a:srcRect/>
          <a:stretch/>
        </p:blipFill>
        <p:spPr>
          <a:xfrm>
            <a:off x="714605" y="649480"/>
            <a:ext cx="676364" cy="6208520"/>
          </a:xfrm>
          <a:prstGeom prst="rect">
            <a:avLst/>
          </a:prstGeom>
        </p:spPr>
      </p:pic>
      <p:pic>
        <p:nvPicPr>
          <p:cNvPr id="6" name="Navy Shape Logo" descr="Navy building shape holder">
            <a:extLst>
              <a:ext uri="{FF2B5EF4-FFF2-40B4-BE49-F238E27FC236}">
                <a16:creationId xmlns:a16="http://schemas.microsoft.com/office/drawing/2014/main" id="{D51EDC99-FB8F-E28A-2A3E-6ABFE86655B3}"/>
              </a:ext>
            </a:extLst>
          </p:cNvPr>
          <p:cNvPicPr>
            <a:picLocks noChangeAspect="1"/>
          </p:cNvPicPr>
          <p:nvPr/>
        </p:nvPicPr>
        <p:blipFill>
          <a:blip r:embed="rId5"/>
          <a:stretch>
            <a:fillRect/>
          </a:stretch>
        </p:blipFill>
        <p:spPr>
          <a:xfrm>
            <a:off x="6356196" y="2352638"/>
            <a:ext cx="5835804" cy="4505361"/>
          </a:xfrm>
          <a:prstGeom prst="rect">
            <a:avLst/>
          </a:prstGeom>
        </p:spPr>
      </p:pic>
      <p:pic>
        <p:nvPicPr>
          <p:cNvPr id="2" name="White Large Logo" descr="White Wrexham University logo">
            <a:extLst>
              <a:ext uri="{FF2B5EF4-FFF2-40B4-BE49-F238E27FC236}">
                <a16:creationId xmlns:a16="http://schemas.microsoft.com/office/drawing/2014/main" id="{7BBD8E66-F319-5E22-5289-BE85DF184B8B}"/>
              </a:ext>
            </a:extLst>
          </p:cNvPr>
          <p:cNvPicPr>
            <a:picLocks noChangeAspect="1"/>
          </p:cNvPicPr>
          <p:nvPr/>
        </p:nvPicPr>
        <p:blipFill>
          <a:blip r:embed="rId6"/>
          <a:stretch>
            <a:fillRect/>
          </a:stretch>
        </p:blipFill>
        <p:spPr>
          <a:xfrm>
            <a:off x="7481990" y="4961420"/>
            <a:ext cx="4084539" cy="902972"/>
          </a:xfrm>
          <a:prstGeom prst="rect">
            <a:avLst/>
          </a:prstGeom>
        </p:spPr>
      </p:pic>
    </p:spTree>
    <p:extLst>
      <p:ext uri="{BB962C8B-B14F-4D97-AF65-F5344CB8AC3E}">
        <p14:creationId xmlns:p14="http://schemas.microsoft.com/office/powerpoint/2010/main" val="15151197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lang="en-GB" b="1" dirty="0"/>
              <a:t>Brand equity model </a:t>
            </a:r>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Brand equity is </a:t>
            </a:r>
            <a:r>
              <a:rPr kumimoji="0" lang="en-GB" sz="2800" b="1" i="0" u="none" strike="noStrike" kern="1200" cap="none" spc="0" normalizeH="0" baseline="0" noProof="0" dirty="0">
                <a:ln>
                  <a:noFill/>
                </a:ln>
                <a:solidFill>
                  <a:prstClr val="black"/>
                </a:solidFill>
                <a:effectLst/>
                <a:uLnTx/>
                <a:uFillTx/>
                <a:latin typeface="Calibri" panose="020F0502020204030204"/>
                <a:ea typeface="+mn-ea"/>
                <a:cs typeface="+mn-cs"/>
              </a:rPr>
              <a:t>the value of a brand based on the strength of its customer loyalty and recognition</a:t>
            </a: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 </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It is determined by the amount of positive sentiment a brand has among its customers, the perception of its quality, and its ability to command a premium price.</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indent="0">
              <a:buNone/>
            </a:pPr>
            <a:endParaRPr lang="en-GB" dirty="0"/>
          </a:p>
        </p:txBody>
      </p:sp>
    </p:spTree>
    <p:extLst>
      <p:ext uri="{BB962C8B-B14F-4D97-AF65-F5344CB8AC3E}">
        <p14:creationId xmlns:p14="http://schemas.microsoft.com/office/powerpoint/2010/main" val="35766358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lang="en-GB" b="1" dirty="0"/>
              <a:t>Keller’s Brand equity model (1993) </a:t>
            </a:r>
          </a:p>
        </p:txBody>
      </p:sp>
      <p:pic>
        <p:nvPicPr>
          <p:cNvPr id="2" name="Content Placeholder 1">
            <a:extLst>
              <a:ext uri="{FF2B5EF4-FFF2-40B4-BE49-F238E27FC236}">
                <a16:creationId xmlns:a16="http://schemas.microsoft.com/office/drawing/2014/main" id="{0312AEB4-97C0-06AE-EBEE-469AC7335A2C}"/>
              </a:ext>
            </a:extLst>
          </p:cNvPr>
          <p:cNvPicPr>
            <a:picLocks noGrp="1" noChangeAspect="1" noChangeArrowheads="1"/>
          </p:cNvPicPr>
          <p:nvPr>
            <p:ph idx="1"/>
          </p:nvPr>
        </p:nvPicPr>
        <p:blipFill>
          <a:blip r:embed="rId5">
            <a:extLst>
              <a:ext uri="{28A0092B-C50C-407E-A947-70E740481C1C}">
                <a14:useLocalDpi xmlns:a14="http://schemas.microsoft.com/office/drawing/2010/main" val="0"/>
              </a:ext>
            </a:extLst>
          </a:blip>
          <a:srcRect/>
          <a:stretch>
            <a:fillRect/>
          </a:stretch>
        </p:blipFill>
        <p:spPr bwMode="auto">
          <a:xfrm>
            <a:off x="1815163" y="1317390"/>
            <a:ext cx="7183812"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912674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lang="en-GB" b="1" dirty="0"/>
              <a:t>Brand equity model explained </a:t>
            </a:r>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600" b="1" i="0" u="none" strike="noStrike" kern="1200" cap="none" spc="0" normalizeH="0" baseline="0" noProof="0" dirty="0">
                <a:ln>
                  <a:noFill/>
                </a:ln>
                <a:solidFill>
                  <a:prstClr val="black"/>
                </a:solidFill>
                <a:effectLst/>
                <a:uLnTx/>
                <a:uFillTx/>
                <a:latin typeface="Calibri" panose="020F0502020204030204"/>
                <a:ea typeface="+mn-ea"/>
                <a:cs typeface="+mn-cs"/>
              </a:rPr>
              <a:t>Level 1: Brand identity (who are you?)</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GB" sz="2600" b="1" i="0" u="none" strike="noStrike" kern="1200" cap="none" spc="0" normalizeH="0" baseline="0" noProof="0" dirty="0">
              <a:ln>
                <a:noFill/>
              </a:ln>
              <a:solidFill>
                <a:prstClr val="black"/>
              </a:solidFill>
              <a:effectLst/>
              <a:uLnTx/>
              <a:uFillTx/>
              <a:latin typeface="Calibri" panose="020F0502020204030204"/>
              <a:ea typeface="+mn-ea"/>
              <a:cs typeface="+mn-cs"/>
            </a:endParaRP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2200" b="0" i="0" u="none" strike="noStrike" kern="1200" cap="none" spc="0" normalizeH="0" baseline="0" noProof="0" dirty="0">
                <a:ln>
                  <a:noFill/>
                </a:ln>
                <a:solidFill>
                  <a:prstClr val="black"/>
                </a:solidFill>
                <a:effectLst/>
                <a:uLnTx/>
                <a:uFillTx/>
                <a:latin typeface="Calibri" panose="020F0502020204030204"/>
                <a:ea typeface="+mn-ea"/>
                <a:cs typeface="+mn-cs"/>
              </a:rPr>
              <a:t>This is how customers look at your brand and distinguish it from others. It’s the most important stage and must be strong to support the rest of the pyramid above it. </a:t>
            </a:r>
          </a:p>
          <a:p>
            <a:pPr marL="457200" marR="0" lvl="1"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GB" sz="22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2200" b="0" i="0" u="none" strike="noStrike" kern="1200" cap="none" spc="0" normalizeH="0" baseline="0" noProof="0" dirty="0">
                <a:ln>
                  <a:noFill/>
                </a:ln>
                <a:solidFill>
                  <a:prstClr val="black"/>
                </a:solidFill>
                <a:effectLst/>
                <a:uLnTx/>
                <a:uFillTx/>
                <a:latin typeface="Calibri" panose="020F0502020204030204"/>
                <a:ea typeface="+mn-ea"/>
                <a:cs typeface="+mn-cs"/>
              </a:rPr>
              <a:t>Brand identity builds when customers start off unaware of your products and values, then you can attract them with ad campaigns and targeted marketing that increase awareness.</a:t>
            </a:r>
          </a:p>
          <a:p>
            <a:pPr marL="0" indent="0">
              <a:buNone/>
            </a:pPr>
            <a:endParaRPr lang="en-GB" dirty="0"/>
          </a:p>
        </p:txBody>
      </p:sp>
    </p:spTree>
    <p:extLst>
      <p:ext uri="{BB962C8B-B14F-4D97-AF65-F5344CB8AC3E}">
        <p14:creationId xmlns:p14="http://schemas.microsoft.com/office/powerpoint/2010/main" val="16027021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lang="en-GB" b="1" dirty="0"/>
              <a:t>Level 2: Brand meaning (what are you?)</a:t>
            </a:r>
            <a:br>
              <a:rPr lang="en-GB" dirty="0"/>
            </a:br>
            <a:endParaRPr lang="en-GB"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When customers become aware of your brand, they’ll want to know more about it. Do its features work well? Is it reliable? Does it look good? Is the customer service good? Is it value for money? This is brand meaning and is divided into two components:</a:t>
            </a:r>
          </a:p>
          <a:p>
            <a:pPr marL="457200" marR="0" lvl="1"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GB"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1143000" marR="0" lvl="2"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2400" b="1" i="0" u="none" strike="noStrike" kern="1200" cap="none" spc="0" normalizeH="0" baseline="0" noProof="0" dirty="0">
                <a:ln>
                  <a:noFill/>
                </a:ln>
                <a:solidFill>
                  <a:prstClr val="black"/>
                </a:solidFill>
                <a:effectLst/>
                <a:uLnTx/>
                <a:uFillTx/>
                <a:latin typeface="Calibri" panose="020F0502020204030204"/>
                <a:ea typeface="+mn-ea"/>
                <a:cs typeface="+mn-cs"/>
              </a:rPr>
              <a:t>Brand performance:</a:t>
            </a: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 when a brand ‘does what it </a:t>
            </a:r>
            <a:r>
              <a:rPr kumimoji="0" lang="en-GB" sz="2400" b="0" i="0" u="none" strike="noStrike" kern="1200" cap="none" spc="0" normalizeH="0" baseline="0" noProof="0" dirty="0" err="1">
                <a:ln>
                  <a:noFill/>
                </a:ln>
                <a:solidFill>
                  <a:prstClr val="black"/>
                </a:solidFill>
                <a:effectLst/>
                <a:uLnTx/>
                <a:uFillTx/>
                <a:latin typeface="Calibri" panose="020F0502020204030204"/>
                <a:ea typeface="+mn-ea"/>
                <a:cs typeface="+mn-cs"/>
              </a:rPr>
              <a:t>says’</a:t>
            </a: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 and performs well over time, it will be loved and trusted (e.g. Apple, Microsoft, Virgin)</a:t>
            </a:r>
          </a:p>
          <a:p>
            <a:pPr marL="914400" marR="0" lvl="2"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1143000" marR="0" lvl="2"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2400" b="1" i="0" u="none" strike="noStrike" kern="1200" cap="none" spc="0" normalizeH="0" baseline="0" noProof="0" dirty="0">
                <a:ln>
                  <a:noFill/>
                </a:ln>
                <a:solidFill>
                  <a:prstClr val="black"/>
                </a:solidFill>
                <a:effectLst/>
                <a:uLnTx/>
                <a:uFillTx/>
                <a:latin typeface="Calibri" panose="020F0502020204030204"/>
                <a:ea typeface="+mn-ea"/>
                <a:cs typeface="+mn-cs"/>
              </a:rPr>
              <a:t>Brand imagery:</a:t>
            </a: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 what does the brand appear to be to customers? Land Rover must appear rugged, but Kleenex must appear soft, and this messaging must come out in targeted marketing</a:t>
            </a:r>
          </a:p>
          <a:p>
            <a:pPr marL="0" indent="0">
              <a:buNone/>
            </a:pPr>
            <a:endParaRPr lang="en-GB" dirty="0"/>
          </a:p>
        </p:txBody>
      </p:sp>
    </p:spTree>
    <p:extLst>
      <p:ext uri="{BB962C8B-B14F-4D97-AF65-F5344CB8AC3E}">
        <p14:creationId xmlns:p14="http://schemas.microsoft.com/office/powerpoint/2010/main" val="28852533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pPr marL="0" marR="0" lvl="0" indent="0" defTabSz="914400" rtl="0" eaLnBrk="1" fontAlgn="auto" latinLnBrk="0" hangingPunct="1">
              <a:lnSpc>
                <a:spcPct val="90000"/>
              </a:lnSpc>
              <a:spcBef>
                <a:spcPts val="1000"/>
              </a:spcBef>
              <a:spcAft>
                <a:spcPts val="0"/>
              </a:spcAft>
              <a:tabLst/>
              <a:defRPr/>
            </a:pPr>
            <a:r>
              <a:rPr kumimoji="0" lang="en-GB" sz="3000" b="1" i="0" u="none" strike="noStrike" kern="1200" cap="none" spc="0" normalizeH="0" baseline="0" noProof="0" dirty="0">
                <a:ln>
                  <a:noFill/>
                </a:ln>
                <a:solidFill>
                  <a:prstClr val="black"/>
                </a:solidFill>
                <a:effectLst/>
                <a:uLnTx/>
                <a:uFillTx/>
                <a:latin typeface="Calibri" panose="020F0502020204030204"/>
                <a:ea typeface="+mn-ea"/>
                <a:cs typeface="+mn-cs"/>
              </a:rPr>
              <a:t>Level 3: Brand response (what are the feelings for the brand?)</a:t>
            </a:r>
            <a:br>
              <a:rPr kumimoji="0" lang="en-GB" sz="3000" b="1" i="0" u="none" strike="noStrike" kern="1200" cap="none" spc="0" normalizeH="0" baseline="0" noProof="0" dirty="0">
                <a:ln>
                  <a:noFill/>
                </a:ln>
                <a:solidFill>
                  <a:prstClr val="black"/>
                </a:solidFill>
                <a:effectLst/>
                <a:uLnTx/>
                <a:uFillTx/>
                <a:latin typeface="Calibri" panose="020F0502020204030204"/>
                <a:ea typeface="+mn-ea"/>
                <a:cs typeface="+mn-cs"/>
              </a:rPr>
            </a:br>
            <a:endParaRPr lang="en-GB"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600" b="0" i="0" u="none" strike="noStrike" kern="1200" cap="none" spc="0" normalizeH="0" baseline="0" noProof="0" dirty="0">
                <a:ln>
                  <a:noFill/>
                </a:ln>
                <a:solidFill>
                  <a:prstClr val="black"/>
                </a:solidFill>
                <a:effectLst/>
                <a:uLnTx/>
                <a:uFillTx/>
                <a:latin typeface="Calibri" panose="020F0502020204030204"/>
                <a:ea typeface="+mn-ea"/>
                <a:cs typeface="+mn-cs"/>
              </a:rPr>
              <a:t>Once a customer has bought the brand, they assess whether it aligns with their expectations.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600" b="0" i="0" u="none" strike="noStrike" kern="1200" cap="none" spc="0" normalizeH="0" baseline="0" noProof="0" dirty="0">
                <a:ln>
                  <a:noFill/>
                </a:ln>
                <a:solidFill>
                  <a:prstClr val="black"/>
                </a:solidFill>
                <a:effectLst/>
                <a:uLnTx/>
                <a:uFillTx/>
                <a:latin typeface="Calibri" panose="020F0502020204030204"/>
                <a:ea typeface="+mn-ea"/>
                <a:cs typeface="+mn-cs"/>
              </a:rPr>
              <a:t>If they like the product, they have feelings for it. They  proliferate the brand to friends, family, media channels etc. They will start to become an advocate for the brand.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600" b="0" i="0" u="none" strike="noStrike" kern="1200" cap="none" spc="0" normalizeH="0" baseline="0" noProof="0" dirty="0">
                <a:ln>
                  <a:noFill/>
                </a:ln>
                <a:solidFill>
                  <a:prstClr val="black"/>
                </a:solidFill>
                <a:effectLst/>
                <a:uLnTx/>
                <a:uFillTx/>
                <a:latin typeface="Calibri" panose="020F0502020204030204"/>
                <a:ea typeface="+mn-ea"/>
                <a:cs typeface="+mn-cs"/>
              </a:rPr>
              <a:t>If they are disappointed with their purchase, their judgment of it will be negative. They may not buy another product from that brand and may criticise it widely.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600" b="0" i="0" u="none" strike="noStrike" kern="1200" cap="none" spc="0" normalizeH="0" baseline="0" noProof="0" dirty="0">
                <a:ln>
                  <a:noFill/>
                </a:ln>
                <a:solidFill>
                  <a:prstClr val="black"/>
                </a:solidFill>
                <a:effectLst/>
                <a:uLnTx/>
                <a:uFillTx/>
                <a:latin typeface="Calibri" panose="020F0502020204030204"/>
                <a:ea typeface="+mn-ea"/>
                <a:cs typeface="+mn-cs"/>
              </a:rPr>
              <a:t>They become a </a:t>
            </a:r>
            <a:r>
              <a:rPr kumimoji="0" lang="en-GB" sz="2600" b="0" i="1" u="none" strike="noStrike" kern="1200" cap="none" spc="0" normalizeH="0" baseline="0" noProof="0" dirty="0">
                <a:ln>
                  <a:noFill/>
                </a:ln>
                <a:solidFill>
                  <a:prstClr val="black"/>
                </a:solidFill>
                <a:effectLst/>
                <a:uLnTx/>
                <a:uFillTx/>
                <a:latin typeface="Calibri" panose="020F0502020204030204"/>
                <a:ea typeface="+mn-ea"/>
                <a:cs typeface="+mn-cs"/>
              </a:rPr>
              <a:t>brand detractor. </a:t>
            </a:r>
            <a:r>
              <a:rPr kumimoji="0" lang="en-GB" sz="2600" b="0" i="0" u="none" strike="noStrike" kern="1200" cap="none" spc="0" normalizeH="0" baseline="0" noProof="0" dirty="0">
                <a:ln>
                  <a:noFill/>
                </a:ln>
                <a:solidFill>
                  <a:prstClr val="black"/>
                </a:solidFill>
                <a:effectLst/>
                <a:uLnTx/>
                <a:uFillTx/>
                <a:latin typeface="Calibri" panose="020F0502020204030204"/>
                <a:ea typeface="+mn-ea"/>
                <a:cs typeface="+mn-cs"/>
              </a:rPr>
              <a:t>Companies need to address judgments and build positive feelings at Level 3 to reach level 4</a:t>
            </a:r>
          </a:p>
          <a:p>
            <a:pPr marL="0" indent="0">
              <a:buNone/>
            </a:pPr>
            <a:endParaRPr lang="en-GB" dirty="0"/>
          </a:p>
        </p:txBody>
      </p:sp>
    </p:spTree>
    <p:extLst>
      <p:ext uri="{BB962C8B-B14F-4D97-AF65-F5344CB8AC3E}">
        <p14:creationId xmlns:p14="http://schemas.microsoft.com/office/powerpoint/2010/main" val="18653570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pPr marL="0" marR="0" lvl="0" indent="0" defTabSz="914400" rtl="0" eaLnBrk="1" fontAlgn="auto" latinLnBrk="0" hangingPunct="1">
              <a:lnSpc>
                <a:spcPct val="90000"/>
              </a:lnSpc>
              <a:spcBef>
                <a:spcPts val="1000"/>
              </a:spcBef>
              <a:spcAft>
                <a:spcPts val="0"/>
              </a:spcAft>
              <a:tabLst/>
              <a:defRPr/>
            </a:pPr>
            <a:r>
              <a:rPr kumimoji="0" lang="en-GB" sz="3500" b="1" i="0" u="none" strike="noStrike" kern="1200" cap="none" spc="0" normalizeH="0" baseline="0" noProof="0" dirty="0">
                <a:ln>
                  <a:noFill/>
                </a:ln>
                <a:solidFill>
                  <a:prstClr val="black"/>
                </a:solidFill>
                <a:effectLst/>
                <a:uLnTx/>
                <a:uFillTx/>
                <a:latin typeface="Calibri" panose="020F0502020204030204"/>
                <a:ea typeface="+mn-ea"/>
                <a:cs typeface="+mn-cs"/>
              </a:rPr>
              <a:t>Level 4: Brand resonance (that strong relationship)</a:t>
            </a:r>
            <a:br>
              <a:rPr kumimoji="0" lang="en-GB" sz="3500" b="1" i="0" u="none" strike="noStrike" kern="1200" cap="none" spc="0" normalizeH="0" baseline="0" noProof="0" dirty="0">
                <a:ln>
                  <a:noFill/>
                </a:ln>
                <a:solidFill>
                  <a:prstClr val="black"/>
                </a:solidFill>
                <a:effectLst/>
                <a:uLnTx/>
                <a:uFillTx/>
                <a:latin typeface="Calibri" panose="020F0502020204030204"/>
                <a:ea typeface="+mn-ea"/>
                <a:cs typeface="+mn-cs"/>
              </a:rPr>
            </a:br>
            <a:endParaRPr lang="en-GB" dirty="0"/>
          </a:p>
        </p:txBody>
      </p:sp>
      <p:sp>
        <p:nvSpPr>
          <p:cNvPr id="2" name="Content Placeholder 1">
            <a:extLst>
              <a:ext uri="{FF2B5EF4-FFF2-40B4-BE49-F238E27FC236}">
                <a16:creationId xmlns:a16="http://schemas.microsoft.com/office/drawing/2014/main" id="{582F1204-5E70-D1BF-8365-EFF232B326CF}"/>
              </a:ext>
            </a:extLst>
          </p:cNvPr>
          <p:cNvSpPr>
            <a:spLocks noGrp="1"/>
          </p:cNvSpPr>
          <p:nvPr>
            <p:ph idx="1"/>
          </p:nvPr>
        </p:nvSpPr>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This occurs when a customer likes a brand so much that they would not consider buying another one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They feel a relationship with it and a connection with other buyers (brand advocates)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Example - Harley-Davidson – brand affinity.</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The way up to the </a:t>
            </a:r>
            <a:r>
              <a:rPr kumimoji="0" lang="en-GB" sz="2000" b="0" i="1" u="none" strike="noStrike" kern="1200" cap="none" spc="0" normalizeH="0" baseline="0" noProof="0" dirty="0">
                <a:ln>
                  <a:noFill/>
                </a:ln>
                <a:solidFill>
                  <a:prstClr val="black"/>
                </a:solidFill>
                <a:effectLst/>
                <a:uLnTx/>
                <a:uFillTx/>
                <a:latin typeface="Calibri" panose="020F0502020204030204"/>
                <a:ea typeface="+mn-ea"/>
                <a:cs typeface="+mn-cs"/>
              </a:rPr>
              <a:t>resonance level </a:t>
            </a: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affords  brand opportunities to recognise and capitalise on its customers’ loyalties and attitudes – both positive and negative.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By using Keller’s model marketers can understand what their customers want and need before they’ve even bought the product, or maybe even before they know they want it.</a:t>
            </a:r>
          </a:p>
          <a:p>
            <a:endParaRPr lang="en-GB" dirty="0"/>
          </a:p>
        </p:txBody>
      </p:sp>
      <p:sp>
        <p:nvSpPr>
          <p:cNvPr id="3" name="Text Placeholder 2">
            <a:extLst>
              <a:ext uri="{FF2B5EF4-FFF2-40B4-BE49-F238E27FC236}">
                <a16:creationId xmlns:a16="http://schemas.microsoft.com/office/drawing/2014/main" id="{F9ACABDA-91DD-5763-7C03-E04D20AA8ED8}"/>
              </a:ext>
            </a:extLst>
          </p:cNvPr>
          <p:cNvSpPr>
            <a:spLocks noGrp="1"/>
          </p:cNvSpPr>
          <p:nvPr>
            <p:ph type="body" sz="half" idx="2"/>
          </p:nvPr>
        </p:nvSpPr>
        <p:spPr/>
        <p:txBody>
          <a:bodyPr/>
          <a:lstStyle/>
          <a:p>
            <a:endParaRPr lang="en-GB" dirty="0"/>
          </a:p>
        </p:txBody>
      </p:sp>
      <p:pic>
        <p:nvPicPr>
          <p:cNvPr id="6" name="Picture 5" descr="Harley-Davidson - Wikipedia">
            <a:extLst>
              <a:ext uri="{FF2B5EF4-FFF2-40B4-BE49-F238E27FC236}">
                <a16:creationId xmlns:a16="http://schemas.microsoft.com/office/drawing/2014/main" id="{91E5BF47-3B92-C19A-7894-1B489D86465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60316" y="2057400"/>
            <a:ext cx="4011709" cy="38115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620809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US" sz="4400" b="1" i="0" u="none" strike="noStrike" kern="1200" cap="none" spc="0" normalizeH="0" baseline="0" noProof="0" dirty="0">
                <a:ln>
                  <a:noFill/>
                </a:ln>
                <a:solidFill>
                  <a:prstClr val="black"/>
                </a:solidFill>
                <a:effectLst/>
                <a:uLnTx/>
                <a:uFillTx/>
                <a:latin typeface="Calibri Light" panose="020F0302020204030204"/>
                <a:ea typeface="+mj-ea"/>
                <a:cs typeface="+mj-cs"/>
              </a:rPr>
              <a:t>Another example - iPad</a:t>
            </a:r>
            <a:endParaRPr lang="en-GB" b="1" dirty="0"/>
          </a:p>
        </p:txBody>
      </p:sp>
      <p:sp>
        <p:nvSpPr>
          <p:cNvPr id="3" name="Content Placeholder 2">
            <a:extLst>
              <a:ext uri="{FF2B5EF4-FFF2-40B4-BE49-F238E27FC236}">
                <a16:creationId xmlns:a16="http://schemas.microsoft.com/office/drawing/2014/main" id="{35662A85-09B8-AD0B-476E-F8A1FD66DA0D}"/>
              </a:ext>
            </a:extLst>
          </p:cNvPr>
          <p:cNvSpPr>
            <a:spLocks noGrp="1"/>
          </p:cNvSpPr>
          <p:nvPr>
            <p:ph sz="half" idx="2"/>
          </p:nvPr>
        </p:nvSpPr>
        <p:spPr>
          <a:xfrm>
            <a:off x="6172200" y="1482725"/>
            <a:ext cx="5181600" cy="4351338"/>
          </a:xfr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From the robust foundation of Apple’s brand identity, the iPad was developed to look great, be easy to use, do everything its customers wanted, and more.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Customers loved the product and any glitches that attracted negative responses were quickly patched.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Over time, there were a significant number of brand advocates.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It can now be found in stores, health centres, schools, offices and homes.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We didn’t know we wated it but now we can’t live without it</a:t>
            </a: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endParaRPr>
          </a:p>
          <a:p>
            <a:endParaRPr lang="en-GB" dirty="0"/>
          </a:p>
        </p:txBody>
      </p:sp>
      <p:pic>
        <p:nvPicPr>
          <p:cNvPr id="6" name="Content Placeholder 5" descr="Top 10 Pros of iPads in Hospital wireless networks">
            <a:extLst>
              <a:ext uri="{FF2B5EF4-FFF2-40B4-BE49-F238E27FC236}">
                <a16:creationId xmlns:a16="http://schemas.microsoft.com/office/drawing/2014/main" id="{B5DC481C-3E67-E8F7-B3A0-F843F0381E57}"/>
              </a:ext>
            </a:extLst>
          </p:cNvPr>
          <p:cNvPicPr>
            <a:picLocks noGrp="1" noChangeAspect="1" noChangeArrowheads="1"/>
          </p:cNvPicPr>
          <p:nvPr>
            <p:ph sz="half" idx="1"/>
          </p:nvPr>
        </p:nvPicPr>
        <p:blipFill>
          <a:blip r:embed="rId5">
            <a:extLst>
              <a:ext uri="{28A0092B-C50C-407E-A947-70E740481C1C}">
                <a14:useLocalDpi xmlns:a14="http://schemas.microsoft.com/office/drawing/2010/main" val="0"/>
              </a:ext>
            </a:extLst>
          </a:blip>
          <a:srcRect/>
          <a:stretch>
            <a:fillRect/>
          </a:stretch>
        </p:blipFill>
        <p:spPr bwMode="auto">
          <a:xfrm>
            <a:off x="374737" y="1690688"/>
            <a:ext cx="5181600" cy="3454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236810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US" sz="4400" b="1" i="0" u="none" strike="noStrike" kern="1200" cap="none" spc="0" normalizeH="0" baseline="0" noProof="0" dirty="0">
                <a:ln>
                  <a:noFill/>
                </a:ln>
                <a:solidFill>
                  <a:prstClr val="black"/>
                </a:solidFill>
                <a:effectLst/>
                <a:uLnTx/>
                <a:uFillTx/>
                <a:latin typeface="Calibri Light" panose="020F0302020204030204"/>
                <a:ea typeface="+mj-ea"/>
                <a:cs typeface="+mj-cs"/>
              </a:rPr>
              <a:t>How to apply Keller’s Brand equity model </a:t>
            </a:r>
            <a:endParaRPr lang="en-GB" b="1"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indent="0">
              <a:buNone/>
            </a:pPr>
            <a:endParaRPr lang="en-GB" dirty="0"/>
          </a:p>
        </p:txBody>
      </p:sp>
      <p:pic>
        <p:nvPicPr>
          <p:cNvPr id="2" name="Picture 1">
            <a:extLst>
              <a:ext uri="{FF2B5EF4-FFF2-40B4-BE49-F238E27FC236}">
                <a16:creationId xmlns:a16="http://schemas.microsoft.com/office/drawing/2014/main" id="{CE0F5883-7166-4DF4-6641-48206F256BF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38200" y="1955140"/>
            <a:ext cx="8890000" cy="1003301"/>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9751797F-B2F6-47BD-AE1D-F7F202EB5913}"/>
              </a:ext>
            </a:extLst>
          </p:cNvPr>
          <p:cNvSpPr txBox="1"/>
          <p:nvPr/>
        </p:nvSpPr>
        <p:spPr>
          <a:xfrm>
            <a:off x="1086205" y="3639478"/>
            <a:ext cx="8193935" cy="1938992"/>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rial" panose="020B0604020202020204" pitchFamily="34" charset="0"/>
                <a:ea typeface="+mn-ea"/>
                <a:cs typeface="+mn-cs"/>
              </a:rPr>
              <a:t>The biggest question to answer here is “Who are you?” </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Arial" panose="020B0604020202020204" pitchFamily="34" charset="0"/>
                <a:ea typeface="+mn-ea"/>
                <a:cs typeface="+mn-cs"/>
              </a:rPr>
              <a:t>Brand salience, or awareness, refers to how you are perceived by your customers. What do they think about your brand, and is that thinking even accurate?</a:t>
            </a:r>
          </a:p>
        </p:txBody>
      </p:sp>
    </p:spTree>
    <p:extLst>
      <p:ext uri="{BB962C8B-B14F-4D97-AF65-F5344CB8AC3E}">
        <p14:creationId xmlns:p14="http://schemas.microsoft.com/office/powerpoint/2010/main" val="29701130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US" sz="4400" b="1" i="0" u="none" strike="noStrike" kern="1200" cap="none" spc="0" normalizeH="0" baseline="0" noProof="0" dirty="0">
                <a:ln>
                  <a:noFill/>
                </a:ln>
                <a:solidFill>
                  <a:prstClr val="black"/>
                </a:solidFill>
                <a:effectLst/>
                <a:uLnTx/>
                <a:uFillTx/>
                <a:latin typeface="Calibri Light" panose="020F0302020204030204"/>
                <a:ea typeface="+mj-ea"/>
                <a:cs typeface="+mj-cs"/>
              </a:rPr>
              <a:t>How to apply Keller’s Brand equity model </a:t>
            </a:r>
            <a:endParaRPr lang="en-GB" b="1"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a:xfrm>
            <a:off x="589715" y="1167997"/>
            <a:ext cx="10515600" cy="4351338"/>
          </a:xfrm>
        </p:spPr>
        <p:txBody>
          <a:bodyPr/>
          <a:lstStyle/>
          <a:p>
            <a:pPr marL="0" indent="0">
              <a:buNone/>
            </a:pPr>
            <a:endParaRPr lang="en-GB" dirty="0"/>
          </a:p>
        </p:txBody>
      </p:sp>
      <p:pic>
        <p:nvPicPr>
          <p:cNvPr id="2" name="Picture 1">
            <a:extLst>
              <a:ext uri="{FF2B5EF4-FFF2-40B4-BE49-F238E27FC236}">
                <a16:creationId xmlns:a16="http://schemas.microsoft.com/office/drawing/2014/main" id="{96F7F888-477E-84DD-8FCC-518EAEA70FA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89715" y="1200670"/>
            <a:ext cx="8890000" cy="12954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22DC9E09-29A6-F825-8DCB-1F6A8E0B6CDE}"/>
              </a:ext>
            </a:extLst>
          </p:cNvPr>
          <p:cNvSpPr txBox="1"/>
          <p:nvPr/>
        </p:nvSpPr>
        <p:spPr>
          <a:xfrm>
            <a:off x="399023" y="2739203"/>
            <a:ext cx="11393953" cy="2800767"/>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600" b="0" i="0" u="none" strike="noStrike" kern="1200" cap="none" spc="0" normalizeH="0" baseline="0" noProof="0" dirty="0">
                <a:ln>
                  <a:noFill/>
                </a:ln>
                <a:solidFill>
                  <a:prstClr val="black"/>
                </a:solidFill>
                <a:effectLst/>
                <a:uLnTx/>
                <a:uFillTx/>
                <a:latin typeface="Calibri" panose="020F0502020204030204"/>
                <a:ea typeface="+mn-ea"/>
                <a:cs typeface="+mn-cs"/>
              </a:rPr>
              <a:t>Performance indicates how well your product satisfies the needs of your customers. Does the product do as you advertise?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600" b="0" i="0" u="none" strike="noStrike" kern="1200" cap="none" spc="0" normalizeH="0" baseline="0" noProof="0" dirty="0">
                <a:ln>
                  <a:noFill/>
                </a:ln>
                <a:solidFill>
                  <a:prstClr val="black"/>
                </a:solidFill>
                <a:effectLst/>
                <a:uLnTx/>
                <a:uFillTx/>
                <a:latin typeface="Calibri" panose="020F0502020204030204"/>
                <a:ea typeface="+mn-ea"/>
                <a:cs typeface="+mn-cs"/>
              </a:rPr>
              <a:t>To provide clarity, Keller’s model breaks down performance into 5 specific key performance indicator categories.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6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457200" marR="0" lvl="1"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600" b="0" i="0" u="none" strike="noStrike" kern="1200" cap="none" spc="0" normalizeH="0" baseline="0" noProof="0" dirty="0">
                <a:ln>
                  <a:noFill/>
                </a:ln>
                <a:solidFill>
                  <a:prstClr val="black"/>
                </a:solidFill>
                <a:effectLst/>
                <a:uLnTx/>
                <a:uFillTx/>
                <a:latin typeface="Calibri" panose="020F0502020204030204"/>
                <a:ea typeface="+mn-ea"/>
                <a:cs typeface="+mn-cs"/>
              </a:rPr>
              <a:t>primary characteristics and features</a:t>
            </a:r>
          </a:p>
          <a:p>
            <a:pPr marL="457200" marR="0" lvl="1"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600" b="0" i="0" u="none" strike="noStrike" kern="1200" cap="none" spc="0" normalizeH="0" baseline="0" noProof="0" dirty="0">
                <a:ln>
                  <a:noFill/>
                </a:ln>
                <a:solidFill>
                  <a:prstClr val="black"/>
                </a:solidFill>
                <a:effectLst/>
                <a:uLnTx/>
                <a:uFillTx/>
                <a:latin typeface="Calibri" panose="020F0502020204030204"/>
                <a:ea typeface="+mn-ea"/>
                <a:cs typeface="+mn-cs"/>
              </a:rPr>
              <a:t>product reliability, durability, and serviceability</a:t>
            </a:r>
          </a:p>
          <a:p>
            <a:pPr marL="457200" marR="0" lvl="1"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600" b="0" i="0" u="none" strike="noStrike" kern="1200" cap="none" spc="0" normalizeH="0" baseline="0" noProof="0" dirty="0">
                <a:ln>
                  <a:noFill/>
                </a:ln>
                <a:solidFill>
                  <a:prstClr val="black"/>
                </a:solidFill>
                <a:effectLst/>
                <a:uLnTx/>
                <a:uFillTx/>
                <a:latin typeface="Calibri" panose="020F0502020204030204"/>
                <a:ea typeface="+mn-ea"/>
                <a:cs typeface="+mn-cs"/>
              </a:rPr>
              <a:t>service effectiveness, efficiency, and empathy</a:t>
            </a:r>
          </a:p>
          <a:p>
            <a:pPr marL="457200" marR="0" lvl="1"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600" b="0" i="0" u="none" strike="noStrike" kern="1200" cap="none" spc="0" normalizeH="0" baseline="0" noProof="0" dirty="0">
                <a:ln>
                  <a:noFill/>
                </a:ln>
                <a:solidFill>
                  <a:prstClr val="black"/>
                </a:solidFill>
                <a:effectLst/>
                <a:uLnTx/>
                <a:uFillTx/>
                <a:latin typeface="Calibri" panose="020F0502020204030204"/>
                <a:ea typeface="+mn-ea"/>
                <a:cs typeface="+mn-cs"/>
              </a:rPr>
              <a:t>style and design</a:t>
            </a:r>
          </a:p>
          <a:p>
            <a:pPr marL="457200" marR="0" lvl="1"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600" b="0" i="0" u="none" strike="noStrike" kern="1200" cap="none" spc="0" normalizeH="0" baseline="0" noProof="0" dirty="0">
                <a:ln>
                  <a:noFill/>
                </a:ln>
                <a:solidFill>
                  <a:prstClr val="black"/>
                </a:solidFill>
                <a:effectLst/>
                <a:uLnTx/>
                <a:uFillTx/>
                <a:latin typeface="Calibri" panose="020F0502020204030204"/>
                <a:ea typeface="+mn-ea"/>
                <a:cs typeface="+mn-cs"/>
              </a:rPr>
              <a:t>Price</a:t>
            </a:r>
          </a:p>
          <a:p>
            <a:pPr marL="457200" marR="0" lvl="1"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16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600" b="0" i="0" u="none" strike="noStrike" kern="1200" cap="none" spc="0" normalizeH="0" baseline="0" noProof="0" dirty="0">
                <a:ln>
                  <a:noFill/>
                </a:ln>
                <a:solidFill>
                  <a:prstClr val="black"/>
                </a:solidFill>
                <a:effectLst/>
                <a:uLnTx/>
                <a:uFillTx/>
                <a:latin typeface="Calibri" panose="020F0502020204030204"/>
                <a:ea typeface="+mn-ea"/>
                <a:cs typeface="+mn-cs"/>
              </a:rPr>
              <a:t>Imagery refers to your brand’s social currency. How does your brand appear to customers/potential customers and how will they talk about you? </a:t>
            </a:r>
          </a:p>
        </p:txBody>
      </p:sp>
    </p:spTree>
    <p:extLst>
      <p:ext uri="{BB962C8B-B14F-4D97-AF65-F5344CB8AC3E}">
        <p14:creationId xmlns:p14="http://schemas.microsoft.com/office/powerpoint/2010/main" val="15951863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US" sz="4400" b="1" i="0" u="none" strike="noStrike" kern="1200" cap="none" spc="0" normalizeH="0" baseline="0" noProof="0" dirty="0">
                <a:ln>
                  <a:noFill/>
                </a:ln>
                <a:solidFill>
                  <a:prstClr val="black"/>
                </a:solidFill>
                <a:effectLst/>
                <a:uLnTx/>
                <a:uFillTx/>
                <a:latin typeface="Calibri Light" panose="020F0302020204030204"/>
                <a:ea typeface="+mj-ea"/>
                <a:cs typeface="+mj-cs"/>
              </a:rPr>
              <a:t>How to apply Keller’s Brand equity model </a:t>
            </a:r>
            <a:endParaRPr lang="en-GB" b="1"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a:xfrm>
            <a:off x="782782" y="1351363"/>
            <a:ext cx="10515600" cy="4351338"/>
          </a:xfrm>
        </p:spPr>
        <p:txBody>
          <a:bodyPr/>
          <a:lstStyle/>
          <a:p>
            <a:pPr marL="0" indent="0">
              <a:buNone/>
            </a:pPr>
            <a:endParaRPr lang="en-GB" sz="2400" dirty="0"/>
          </a:p>
        </p:txBody>
      </p:sp>
      <p:pic>
        <p:nvPicPr>
          <p:cNvPr id="2" name="Picture 1">
            <a:extLst>
              <a:ext uri="{FF2B5EF4-FFF2-40B4-BE49-F238E27FC236}">
                <a16:creationId xmlns:a16="http://schemas.microsoft.com/office/drawing/2014/main" id="{0E33CAB2-A951-8F98-148C-88E16881348B}"/>
              </a:ext>
            </a:extLst>
          </p:cNvPr>
          <p:cNvPicPr>
            <a:picLocks noGrp="1"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7364" y="1525940"/>
            <a:ext cx="7988300" cy="15494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52C3C042-A28D-2020-0198-D6693F86C7CC}"/>
              </a:ext>
            </a:extLst>
          </p:cNvPr>
          <p:cNvSpPr txBox="1"/>
          <p:nvPr/>
        </p:nvSpPr>
        <p:spPr>
          <a:xfrm>
            <a:off x="534811" y="3604190"/>
            <a:ext cx="9687790" cy="156966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3200" b="0" i="0" u="none" strike="noStrike" kern="1200" cap="none" spc="0" normalizeH="0" baseline="0" noProof="0" dirty="0">
                <a:ln>
                  <a:noFill/>
                </a:ln>
                <a:solidFill>
                  <a:prstClr val="black"/>
                </a:solidFill>
                <a:effectLst/>
                <a:uLnTx/>
                <a:uFillTx/>
                <a:latin typeface="Calibri" panose="020F0502020204030204"/>
                <a:ea typeface="+mn-ea"/>
                <a:cs typeface="+mn-cs"/>
              </a:rPr>
              <a:t>What do people associate with your brand? How is perceived by the customer and how does it make them feel?</a:t>
            </a:r>
          </a:p>
        </p:txBody>
      </p:sp>
    </p:spTree>
    <p:extLst>
      <p:ext uri="{BB962C8B-B14F-4D97-AF65-F5344CB8AC3E}">
        <p14:creationId xmlns:p14="http://schemas.microsoft.com/office/powerpoint/2010/main" val="1384796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lang="en-GB" b="1" dirty="0"/>
              <a:t>This week’s learning outcomes</a:t>
            </a:r>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At the end of this session, you will be able to:</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Explain branding and marketing concepts and the importance of putting theory into practice.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Evaluate different brand equity models </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Apply branding and marketing models/theories to organisations</a:t>
            </a:r>
          </a:p>
          <a:p>
            <a:pPr marL="0" indent="0">
              <a:buNone/>
            </a:pPr>
            <a:endParaRPr lang="en-GB" dirty="0"/>
          </a:p>
        </p:txBody>
      </p:sp>
    </p:spTree>
    <p:extLst>
      <p:ext uri="{BB962C8B-B14F-4D97-AF65-F5344CB8AC3E}">
        <p14:creationId xmlns:p14="http://schemas.microsoft.com/office/powerpoint/2010/main" val="427240835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US" sz="4400" b="1" i="0" u="none" strike="noStrike" kern="1200" cap="none" spc="0" normalizeH="0" baseline="0" noProof="0" dirty="0">
                <a:ln>
                  <a:noFill/>
                </a:ln>
                <a:solidFill>
                  <a:prstClr val="black"/>
                </a:solidFill>
                <a:effectLst/>
                <a:uLnTx/>
                <a:uFillTx/>
                <a:latin typeface="Calibri Light" panose="020F0302020204030204"/>
                <a:ea typeface="+mj-ea"/>
                <a:cs typeface="+mj-cs"/>
              </a:rPr>
              <a:t>How to apply Keller’s Brand equity model </a:t>
            </a:r>
            <a:endParaRPr lang="en-GB" b="1" dirty="0"/>
          </a:p>
        </p:txBody>
      </p:sp>
      <p:pic>
        <p:nvPicPr>
          <p:cNvPr id="2" name="Content Placeholder 1">
            <a:extLst>
              <a:ext uri="{FF2B5EF4-FFF2-40B4-BE49-F238E27FC236}">
                <a16:creationId xmlns:a16="http://schemas.microsoft.com/office/drawing/2014/main" id="{13A66E45-7C45-E277-146D-012EE715CF8B}"/>
              </a:ext>
            </a:extLst>
          </p:cNvPr>
          <p:cNvPicPr>
            <a:picLocks noGrp="1" noChangeAspect="1" noChangeArrowheads="1"/>
          </p:cNvPicPr>
          <p:nvPr>
            <p:ph idx="1"/>
          </p:nvPr>
        </p:nvPicPr>
        <p:blipFill>
          <a:blip r:embed="rId5">
            <a:extLst>
              <a:ext uri="{28A0092B-C50C-407E-A947-70E740481C1C}">
                <a14:useLocalDpi xmlns:a14="http://schemas.microsoft.com/office/drawing/2010/main" val="0"/>
              </a:ext>
            </a:extLst>
          </a:blip>
          <a:srcRect/>
          <a:stretch>
            <a:fillRect/>
          </a:stretch>
        </p:blipFill>
        <p:spPr bwMode="auto">
          <a:xfrm>
            <a:off x="1059058" y="1222534"/>
            <a:ext cx="6616700" cy="17399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88073568-76B0-CB28-8465-ACDEFA56EBB1}"/>
              </a:ext>
            </a:extLst>
          </p:cNvPr>
          <p:cNvSpPr txBox="1"/>
          <p:nvPr/>
        </p:nvSpPr>
        <p:spPr>
          <a:xfrm>
            <a:off x="716973" y="3360404"/>
            <a:ext cx="8614063" cy="2554545"/>
          </a:xfrm>
          <a:prstGeom prst="rect">
            <a:avLst/>
          </a:prstGeom>
          <a:noFill/>
        </p:spPr>
        <p:txBody>
          <a:bodyPr wrap="square">
            <a:spAutoFit/>
          </a:bodyPr>
          <a:lstStyle/>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The most difficult level to reach</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Brand resonance is how a customer identifies themselves with the brand. This is the strong, lasting relationship your brand hopes to build with each customer you gain along your business journey. </a:t>
            </a: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The idea is that your brand resonates with customers so much that not only do they keep coming back, but they become your brand’s advocates.</a:t>
            </a:r>
          </a:p>
        </p:txBody>
      </p:sp>
    </p:spTree>
    <p:extLst>
      <p:ext uri="{BB962C8B-B14F-4D97-AF65-F5344CB8AC3E}">
        <p14:creationId xmlns:p14="http://schemas.microsoft.com/office/powerpoint/2010/main" val="142116946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US" sz="4400" b="1" i="0" u="none" strike="noStrike" kern="1200" cap="none" spc="0" normalizeH="0" baseline="0" noProof="0" dirty="0">
                <a:ln>
                  <a:noFill/>
                </a:ln>
                <a:solidFill>
                  <a:prstClr val="black"/>
                </a:solidFill>
                <a:effectLst/>
                <a:uLnTx/>
                <a:uFillTx/>
                <a:latin typeface="Calibri Light" panose="020F0302020204030204"/>
                <a:ea typeface="+mj-ea"/>
                <a:cs typeface="+mj-cs"/>
              </a:rPr>
              <a:t>Aaker’s brand equity model (2009)</a:t>
            </a:r>
            <a:endParaRPr lang="en-GB" b="1" dirty="0"/>
          </a:p>
        </p:txBody>
      </p:sp>
      <p:pic>
        <p:nvPicPr>
          <p:cNvPr id="2" name="Content Placeholder 1" descr="The Aaker Model illustrated.">
            <a:extLst>
              <a:ext uri="{FF2B5EF4-FFF2-40B4-BE49-F238E27FC236}">
                <a16:creationId xmlns:a16="http://schemas.microsoft.com/office/drawing/2014/main" id="{F1A020F2-6ACD-2677-80EF-F03D383E835C}"/>
              </a:ext>
            </a:extLst>
          </p:cNvPr>
          <p:cNvPicPr>
            <a:picLocks noGrp="1" noChangeAspect="1" noChangeArrowheads="1"/>
          </p:cNvPicPr>
          <p:nvPr>
            <p:ph idx="4294967295"/>
          </p:nvPr>
        </p:nvPicPr>
        <p:blipFill>
          <a:blip r:embed="rId5">
            <a:extLst>
              <a:ext uri="{28A0092B-C50C-407E-A947-70E740481C1C}">
                <a14:useLocalDpi xmlns:a14="http://schemas.microsoft.com/office/drawing/2010/main" val="0"/>
              </a:ext>
            </a:extLst>
          </a:blip>
          <a:srcRect/>
          <a:stretch>
            <a:fillRect/>
          </a:stretch>
        </p:blipFill>
        <p:spPr bwMode="auto">
          <a:xfrm>
            <a:off x="1812607" y="1252537"/>
            <a:ext cx="7459663" cy="43529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723839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US" sz="4400" b="1" i="0" u="none" strike="noStrike" kern="1200" cap="none" spc="0" normalizeH="0" baseline="0" noProof="0" dirty="0">
                <a:ln>
                  <a:noFill/>
                </a:ln>
                <a:solidFill>
                  <a:prstClr val="black"/>
                </a:solidFill>
                <a:effectLst/>
                <a:uLnTx/>
                <a:uFillTx/>
                <a:latin typeface="Calibri Light" panose="020F0302020204030204"/>
                <a:ea typeface="+mj-ea"/>
                <a:cs typeface="+mj-cs"/>
              </a:rPr>
              <a:t>Aaker’s brand equity model </a:t>
            </a:r>
            <a:endParaRPr lang="en-GB" b="1"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228600" marR="0" lvl="0" indent="-228600" algn="l" defTabSz="914400" rtl="0" eaLnBrk="1" fontAlgn="auto" latinLnBrk="0" hangingPunct="1">
              <a:lnSpc>
                <a:spcPct val="100000"/>
              </a:lnSpc>
              <a:spcBef>
                <a:spcPts val="1000"/>
              </a:spcBef>
              <a:spcAft>
                <a:spcPts val="800"/>
              </a:spcAft>
              <a:buClrTx/>
              <a:buSzTx/>
              <a:buFont typeface="Arial" panose="020B0604020202020204" pitchFamily="34" charset="0"/>
              <a:buChar char="•"/>
              <a:tabLst/>
              <a:defRPr/>
            </a:pPr>
            <a:r>
              <a:rPr kumimoji="0" lang="en-GB" sz="2400" b="1" i="0" u="none" strike="noStrike" kern="1200" cap="none" spc="0" normalizeH="0" baseline="0" noProof="0" dirty="0">
                <a:ln>
                  <a:noFill/>
                </a:ln>
                <a:solidFill>
                  <a:srgbClr val="000000"/>
                </a:solidFill>
                <a:effectLst/>
                <a:uLnTx/>
                <a:uFillTx/>
                <a:latin typeface="Calibri" panose="020F0502020204030204"/>
                <a:ea typeface="Calibri" panose="020F0502020204030204" pitchFamily="34" charset="0"/>
                <a:cs typeface="Times New Roman" panose="02020603050405020304" pitchFamily="18" charset="0"/>
              </a:rPr>
              <a:t>Brand awareness</a:t>
            </a:r>
            <a:r>
              <a:rPr kumimoji="0" lang="en-GB" sz="2400" b="0" i="0" u="none" strike="noStrike" kern="1200" cap="none" spc="0" normalizeH="0" baseline="0" noProof="0" dirty="0">
                <a:ln>
                  <a:noFill/>
                </a:ln>
                <a:solidFill>
                  <a:srgbClr val="000000"/>
                </a:solidFill>
                <a:effectLst/>
                <a:uLnTx/>
                <a:uFillTx/>
                <a:latin typeface="Calibri" panose="020F0502020204030204"/>
                <a:ea typeface="Calibri" panose="020F0502020204030204" pitchFamily="34" charset="0"/>
                <a:cs typeface="Times New Roman" panose="02020603050405020304" pitchFamily="18" charset="0"/>
              </a:rPr>
              <a:t>:  how known is the brand to the public? This is the starting point of building brand equity.</a:t>
            </a:r>
            <a:endParaRPr lang="en-GB" sz="2400" dirty="0">
              <a:solidFill>
                <a:prstClr val="black"/>
              </a:solidFill>
              <a:latin typeface="Calibri" panose="020F0502020204030204"/>
              <a:ea typeface="Calibri" panose="020F0502020204030204" pitchFamily="34" charset="0"/>
              <a:cs typeface="Times New Roman" panose="02020603050405020304" pitchFamily="18" charset="0"/>
            </a:endParaRPr>
          </a:p>
          <a:p>
            <a:pPr marL="228600" marR="0" lvl="0" indent="-228600" algn="l" defTabSz="914400" rtl="0" eaLnBrk="1" fontAlgn="auto" latinLnBrk="0" hangingPunct="1">
              <a:lnSpc>
                <a:spcPct val="100000"/>
              </a:lnSpc>
              <a:spcBef>
                <a:spcPts val="1000"/>
              </a:spcBef>
              <a:spcAft>
                <a:spcPts val="800"/>
              </a:spcAft>
              <a:buClrTx/>
              <a:buSzTx/>
              <a:buFont typeface="Arial" panose="020B0604020202020204" pitchFamily="34" charset="0"/>
              <a:buChar char="•"/>
              <a:tabLst/>
              <a:defRPr/>
            </a:pPr>
            <a:r>
              <a:rPr kumimoji="0" lang="en-GB" sz="2400" b="1" i="0" u="none" strike="noStrike" kern="1200" cap="none" spc="0" normalizeH="0" baseline="0" noProof="0" dirty="0">
                <a:ln>
                  <a:noFill/>
                </a:ln>
                <a:solidFill>
                  <a:srgbClr val="000000"/>
                </a:solidFill>
                <a:effectLst/>
                <a:uLnTx/>
                <a:uFillTx/>
                <a:latin typeface="Calibri" panose="020F0502020204030204"/>
                <a:ea typeface="Calibri" panose="020F0502020204030204" pitchFamily="34" charset="0"/>
                <a:cs typeface="Times New Roman" panose="02020603050405020304" pitchFamily="18" charset="0"/>
              </a:rPr>
              <a:t>Brand loyalty</a:t>
            </a:r>
            <a:r>
              <a:rPr kumimoji="0" lang="en-GB" sz="2400" b="0" i="0" u="none" strike="noStrike" kern="1200" cap="none" spc="0" normalizeH="0" baseline="0" noProof="0" dirty="0">
                <a:ln>
                  <a:noFill/>
                </a:ln>
                <a:solidFill>
                  <a:srgbClr val="000000"/>
                </a:solidFill>
                <a:effectLst/>
                <a:uLnTx/>
                <a:uFillTx/>
                <a:latin typeface="Calibri" panose="020F0502020204030204"/>
                <a:ea typeface="Calibri" panose="020F0502020204030204" pitchFamily="34" charset="0"/>
                <a:cs typeface="Times New Roman" panose="02020603050405020304" pitchFamily="18" charset="0"/>
              </a:rPr>
              <a:t>: how loyal are people to the brand? Loyalty is hard for competitors to copy, so it gives a brand time to respond to competition.</a:t>
            </a:r>
            <a:endParaRPr lang="en-GB" sz="2400" dirty="0">
              <a:solidFill>
                <a:prstClr val="black"/>
              </a:solidFill>
              <a:latin typeface="Calibri" panose="020F0502020204030204"/>
              <a:ea typeface="Calibri" panose="020F0502020204030204" pitchFamily="34" charset="0"/>
              <a:cs typeface="Times New Roman" panose="02020603050405020304" pitchFamily="18" charset="0"/>
            </a:endParaRPr>
          </a:p>
          <a:p>
            <a:pPr marL="228600" marR="0" lvl="0" indent="-228600" algn="l" defTabSz="914400" rtl="0" eaLnBrk="1" fontAlgn="auto" latinLnBrk="0" hangingPunct="1">
              <a:lnSpc>
                <a:spcPct val="100000"/>
              </a:lnSpc>
              <a:spcBef>
                <a:spcPts val="1000"/>
              </a:spcBef>
              <a:spcAft>
                <a:spcPts val="800"/>
              </a:spcAft>
              <a:buClrTx/>
              <a:buSzTx/>
              <a:buFont typeface="Arial" panose="020B0604020202020204" pitchFamily="34" charset="0"/>
              <a:buChar char="•"/>
              <a:tabLst/>
              <a:defRPr/>
            </a:pPr>
            <a:r>
              <a:rPr kumimoji="0" lang="en-GB" sz="2400" b="1" i="0" u="none" strike="noStrike" kern="1200" cap="none" spc="0" normalizeH="0" baseline="0" noProof="0" dirty="0">
                <a:ln>
                  <a:noFill/>
                </a:ln>
                <a:solidFill>
                  <a:srgbClr val="000000"/>
                </a:solidFill>
                <a:effectLst/>
                <a:uLnTx/>
                <a:uFillTx/>
                <a:latin typeface="Calibri" panose="020F0502020204030204"/>
                <a:ea typeface="Calibri" panose="020F0502020204030204" pitchFamily="34" charset="0"/>
                <a:cs typeface="Times New Roman" panose="02020603050405020304" pitchFamily="18" charset="0"/>
              </a:rPr>
              <a:t>Perceived quality</a:t>
            </a:r>
            <a:r>
              <a:rPr kumimoji="0" lang="en-GB" sz="2400" b="0" i="0" u="none" strike="noStrike" kern="1200" cap="none" spc="0" normalizeH="0" baseline="0" noProof="0" dirty="0">
                <a:ln>
                  <a:noFill/>
                </a:ln>
                <a:solidFill>
                  <a:srgbClr val="000000"/>
                </a:solidFill>
                <a:effectLst/>
                <a:uLnTx/>
                <a:uFillTx/>
                <a:latin typeface="Calibri" panose="020F0502020204030204"/>
                <a:ea typeface="Calibri" panose="020F0502020204030204" pitchFamily="34" charset="0"/>
                <a:cs typeface="Times New Roman" panose="02020603050405020304" pitchFamily="18" charset="0"/>
              </a:rPr>
              <a:t>: is the brand known or expected to deliver good quality products? Quality above features will give a product the edge with consumers – for a while, until they begin to demand the features.</a:t>
            </a:r>
            <a:endParaRPr lang="en-GB" sz="2400" dirty="0">
              <a:solidFill>
                <a:prstClr val="black"/>
              </a:solidFill>
              <a:latin typeface="Calibri" panose="020F0502020204030204"/>
              <a:ea typeface="Calibri" panose="020F0502020204030204" pitchFamily="34" charset="0"/>
              <a:cs typeface="Times New Roman" panose="02020603050405020304" pitchFamily="18" charset="0"/>
            </a:endParaRPr>
          </a:p>
          <a:p>
            <a:pPr marL="228600" marR="0" lvl="0" indent="-228600" algn="l" defTabSz="914400" rtl="0" eaLnBrk="1" fontAlgn="auto" latinLnBrk="0" hangingPunct="1">
              <a:lnSpc>
                <a:spcPct val="100000"/>
              </a:lnSpc>
              <a:spcBef>
                <a:spcPts val="1000"/>
              </a:spcBef>
              <a:spcAft>
                <a:spcPts val="800"/>
              </a:spcAft>
              <a:buClrTx/>
              <a:buSzTx/>
              <a:buFont typeface="Arial" panose="020B0604020202020204" pitchFamily="34" charset="0"/>
              <a:buChar char="•"/>
              <a:tabLst/>
              <a:defRPr/>
            </a:pPr>
            <a:r>
              <a:rPr kumimoji="0" lang="en-GB" sz="2400" b="1" i="0" u="none" strike="noStrike" kern="1200" cap="none" spc="0" normalizeH="0" baseline="0" noProof="0" dirty="0">
                <a:ln>
                  <a:noFill/>
                </a:ln>
                <a:solidFill>
                  <a:srgbClr val="000000"/>
                </a:solidFill>
                <a:effectLst/>
                <a:uLnTx/>
                <a:uFillTx/>
                <a:latin typeface="Calibri" panose="020F0502020204030204"/>
                <a:ea typeface="Calibri" panose="020F0502020204030204" pitchFamily="34" charset="0"/>
                <a:cs typeface="Times New Roman" panose="02020603050405020304" pitchFamily="18" charset="0"/>
              </a:rPr>
              <a:t>Brand associations</a:t>
            </a:r>
            <a:r>
              <a:rPr kumimoji="0" lang="en-GB" sz="2400" b="0" i="0" u="none" strike="noStrike" kern="1200" cap="none" spc="0" normalizeH="0" baseline="0" noProof="0" dirty="0">
                <a:ln>
                  <a:noFill/>
                </a:ln>
                <a:solidFill>
                  <a:srgbClr val="000000"/>
                </a:solidFill>
                <a:effectLst/>
                <a:uLnTx/>
                <a:uFillTx/>
                <a:latin typeface="Calibri" panose="020F0502020204030204"/>
                <a:ea typeface="Calibri" panose="020F0502020204030204" pitchFamily="34" charset="0"/>
                <a:cs typeface="Times New Roman" panose="02020603050405020304" pitchFamily="18" charset="0"/>
              </a:rPr>
              <a:t>: what do people feel when they see the brand? </a:t>
            </a: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a:p>
            <a:endParaRPr lang="en-GB" dirty="0"/>
          </a:p>
        </p:txBody>
      </p:sp>
    </p:spTree>
    <p:extLst>
      <p:ext uri="{BB962C8B-B14F-4D97-AF65-F5344CB8AC3E}">
        <p14:creationId xmlns:p14="http://schemas.microsoft.com/office/powerpoint/2010/main" val="7155612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US" sz="4400" b="1" i="0" u="none" strike="noStrike" kern="1200" cap="none" spc="0" normalizeH="0" baseline="0" noProof="0" dirty="0">
                <a:ln>
                  <a:noFill/>
                </a:ln>
                <a:solidFill>
                  <a:prstClr val="black"/>
                </a:solidFill>
                <a:effectLst/>
                <a:uLnTx/>
                <a:uFillTx/>
                <a:latin typeface="Calibri Light" panose="020F0302020204030204"/>
                <a:ea typeface="+mj-ea"/>
                <a:cs typeface="+mj-cs"/>
              </a:rPr>
              <a:t>Aaker – continued </a:t>
            </a:r>
            <a:endParaRPr lang="en-GB" b="1"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Keller’s brand equity model focuses largely on emotions; however the key component of Aaker’s model is recognition. The most successful brands are those that drive recognition (Mickey Mouse  &amp; Disney) in the emotional part of the brain that makes split-second decisions about what to buy.</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Aaker sees brand equity as a mixture of brand awareness, brand associations and brand loyalty. All these add up to the value provided by a brand’s goods or services.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Aaker’s model can help to create a clear brand strategy made up of various components that separate a brand from its competition and advance it.</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Aaker outlines 5 key elements of  5 elements of brand equity: The ones we have discussed – awareness, loyalty, quality &amp; associations. There is also the additional component of patents, IP and trading partners. </a:t>
            </a: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indent="0">
              <a:buNone/>
            </a:pPr>
            <a:endParaRPr lang="en-GB" dirty="0"/>
          </a:p>
        </p:txBody>
      </p:sp>
    </p:spTree>
    <p:extLst>
      <p:ext uri="{BB962C8B-B14F-4D97-AF65-F5344CB8AC3E}">
        <p14:creationId xmlns:p14="http://schemas.microsoft.com/office/powerpoint/2010/main" val="308755351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US" sz="4400" b="1" i="0" u="none" strike="noStrike" kern="1200" cap="none" spc="0" normalizeH="0" baseline="0" noProof="0" dirty="0">
                <a:ln>
                  <a:noFill/>
                </a:ln>
                <a:solidFill>
                  <a:prstClr val="black"/>
                </a:solidFill>
                <a:effectLst/>
                <a:uLnTx/>
                <a:uFillTx/>
                <a:latin typeface="Calibri Light" panose="020F0302020204030204"/>
                <a:ea typeface="+mj-ea"/>
                <a:cs typeface="+mj-cs"/>
              </a:rPr>
              <a:t>How Aaker’s model helps to define brand identity (a quadrant)</a:t>
            </a:r>
            <a:endParaRPr lang="en-GB" b="1"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514350" marR="0" lvl="0" indent="-514350" algn="l" defTabSz="914400" rtl="0" eaLnBrk="1" fontAlgn="auto" latinLnBrk="0" hangingPunct="1">
              <a:lnSpc>
                <a:spcPct val="90000"/>
              </a:lnSpc>
              <a:spcBef>
                <a:spcPts val="1000"/>
              </a:spcBef>
              <a:spcAft>
                <a:spcPts val="0"/>
              </a:spcAft>
              <a:buClrTx/>
              <a:buSzTx/>
              <a:buFont typeface="+mj-lt"/>
              <a:buAutoNum type="arabicPeriod"/>
              <a:tabLst/>
              <a:defRPr/>
            </a:pPr>
            <a:r>
              <a:rPr kumimoji="0" lang="en-GB" sz="2800" b="1" i="0" u="none" strike="noStrike" kern="1200" cap="none" spc="0" normalizeH="0" baseline="0" noProof="0" dirty="0">
                <a:ln>
                  <a:noFill/>
                </a:ln>
                <a:solidFill>
                  <a:prstClr val="black"/>
                </a:solidFill>
                <a:effectLst/>
                <a:uLnTx/>
                <a:uFillTx/>
                <a:latin typeface="Calibri" panose="020F0502020204030204"/>
                <a:ea typeface="+mn-ea"/>
                <a:cs typeface="+mn-cs"/>
              </a:rPr>
              <a:t>Brand as product.</a:t>
            </a: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 This quadrant comprises the outreach of the product, it’s different features, its level of quality and potential value. Also included is the ways it is used, what type of people want it and where it originated geographically.</a:t>
            </a:r>
          </a:p>
          <a:p>
            <a:pPr marL="514350" marR="0" lvl="0" indent="-514350" algn="l" defTabSz="914400" rtl="0" eaLnBrk="1" fontAlgn="auto" latinLnBrk="0" hangingPunct="1">
              <a:lnSpc>
                <a:spcPct val="90000"/>
              </a:lnSpc>
              <a:spcBef>
                <a:spcPts val="1000"/>
              </a:spcBef>
              <a:spcAft>
                <a:spcPts val="0"/>
              </a:spcAft>
              <a:buClrTx/>
              <a:buSzTx/>
              <a:buFont typeface="+mj-lt"/>
              <a:buAutoNum type="arabicPeriod"/>
              <a:tabLst/>
              <a:defRPr/>
            </a:pPr>
            <a:r>
              <a:rPr kumimoji="0" lang="en-GB" sz="2800" b="1" i="0" u="none" strike="noStrike" kern="1200" cap="none" spc="0" normalizeH="0" baseline="0" noProof="0" dirty="0">
                <a:ln>
                  <a:noFill/>
                </a:ln>
                <a:solidFill>
                  <a:prstClr val="black"/>
                </a:solidFill>
                <a:effectLst/>
                <a:uLnTx/>
                <a:uFillTx/>
                <a:latin typeface="Calibri" panose="020F0502020204030204"/>
                <a:ea typeface="+mn-ea"/>
                <a:cs typeface="+mn-cs"/>
              </a:rPr>
              <a:t>Brand as organisation.</a:t>
            </a: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 This section contains the different elements attached to the brand organisation, in particular, things such as how well people trust it, does it seem forward-moving and any potential negative considerations. It also includes local versus global activities.</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indent="0">
              <a:buNone/>
            </a:pPr>
            <a:endParaRPr lang="en-GB" dirty="0"/>
          </a:p>
        </p:txBody>
      </p:sp>
    </p:spTree>
    <p:extLst>
      <p:ext uri="{BB962C8B-B14F-4D97-AF65-F5344CB8AC3E}">
        <p14:creationId xmlns:p14="http://schemas.microsoft.com/office/powerpoint/2010/main" val="363454141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US" sz="4400" b="1" i="0" u="none" strike="noStrike" kern="1200" cap="none" spc="0" normalizeH="0" baseline="0" noProof="0" dirty="0">
                <a:ln>
                  <a:noFill/>
                </a:ln>
                <a:solidFill>
                  <a:prstClr val="black"/>
                </a:solidFill>
                <a:effectLst/>
                <a:uLnTx/>
                <a:uFillTx/>
                <a:latin typeface="Calibri Light" panose="020F0302020204030204"/>
                <a:ea typeface="+mj-ea"/>
                <a:cs typeface="+mj-cs"/>
              </a:rPr>
              <a:t>How Aaker’s model helps to define brand identity (a quadrant)</a:t>
            </a:r>
            <a:endParaRPr lang="en-GB"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0" marR="0" lvl="0" indent="0" algn="l" defTabSz="914400" rtl="0" eaLnBrk="1" fontAlgn="auto" latinLnBrk="0" hangingPunct="1">
              <a:lnSpc>
                <a:spcPct val="90000"/>
              </a:lnSpc>
              <a:spcBef>
                <a:spcPts val="1000"/>
              </a:spcBef>
              <a:spcAft>
                <a:spcPts val="0"/>
              </a:spcAft>
              <a:buClrTx/>
              <a:buSzTx/>
              <a:buNone/>
              <a:tabLst/>
              <a:defRPr/>
            </a:pPr>
            <a:r>
              <a:rPr lang="en-GB" b="1" dirty="0">
                <a:solidFill>
                  <a:prstClr val="black"/>
                </a:solidFill>
                <a:latin typeface="Calibri" panose="020F0502020204030204"/>
              </a:rPr>
              <a:t>3. </a:t>
            </a:r>
            <a:r>
              <a:rPr kumimoji="0" lang="en-GB" sz="2800" b="1" i="0" u="none" strike="noStrike" kern="1200" cap="none" spc="0" normalizeH="0" baseline="0" noProof="0" dirty="0">
                <a:ln>
                  <a:noFill/>
                </a:ln>
                <a:solidFill>
                  <a:prstClr val="black"/>
                </a:solidFill>
                <a:effectLst/>
                <a:uLnTx/>
                <a:uFillTx/>
                <a:latin typeface="Calibri" panose="020F0502020204030204"/>
                <a:ea typeface="+mn-ea"/>
                <a:cs typeface="+mn-cs"/>
              </a:rPr>
              <a:t>Brand as person.</a:t>
            </a: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 This quadrant is made up of the many different customer and brand relationships, as well as the personality of the brand. This typically includes descriptive traits such as optimistic, caring, customer-oriented, etc.</a:t>
            </a:r>
          </a:p>
          <a:p>
            <a:pPr marL="0" marR="0" lvl="0" indent="0" algn="l" defTabSz="914400" rtl="0" eaLnBrk="1" fontAlgn="auto" latinLnBrk="0" hangingPunct="1">
              <a:lnSpc>
                <a:spcPct val="90000"/>
              </a:lnSpc>
              <a:spcBef>
                <a:spcPts val="1000"/>
              </a:spcBef>
              <a:spcAft>
                <a:spcPts val="0"/>
              </a:spcAft>
              <a:buClrTx/>
              <a:buSzTx/>
              <a:buNone/>
              <a:tabLst/>
              <a:defRPr/>
            </a:pPr>
            <a:r>
              <a:rPr lang="en-GB" b="1" dirty="0">
                <a:solidFill>
                  <a:prstClr val="black"/>
                </a:solidFill>
                <a:latin typeface="Calibri" panose="020F0502020204030204"/>
              </a:rPr>
              <a:t>4. </a:t>
            </a:r>
            <a:r>
              <a:rPr kumimoji="0" lang="en-GB" sz="2800" b="1" i="0" u="none" strike="noStrike" kern="1200" cap="none" spc="0" normalizeH="0" baseline="0" noProof="0" dirty="0">
                <a:ln>
                  <a:noFill/>
                </a:ln>
                <a:solidFill>
                  <a:prstClr val="black"/>
                </a:solidFill>
                <a:effectLst/>
                <a:uLnTx/>
                <a:uFillTx/>
                <a:latin typeface="Calibri" panose="020F0502020204030204"/>
                <a:ea typeface="+mn-ea"/>
                <a:cs typeface="+mn-cs"/>
              </a:rPr>
              <a:t>Brand as symbol.</a:t>
            </a: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 Included in this section are the different types of branding symbols attached to a brand, such as visual elements, brand history and audio elements.</a:t>
            </a:r>
          </a:p>
          <a:p>
            <a:pPr marL="0" indent="0">
              <a:buNone/>
            </a:pPr>
            <a:endParaRPr lang="en-GB" dirty="0"/>
          </a:p>
        </p:txBody>
      </p:sp>
    </p:spTree>
    <p:extLst>
      <p:ext uri="{BB962C8B-B14F-4D97-AF65-F5344CB8AC3E}">
        <p14:creationId xmlns:p14="http://schemas.microsoft.com/office/powerpoint/2010/main" val="234104397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US" altLang="en-US" sz="3600" b="1" i="0" u="none" strike="noStrike" kern="1200" cap="none" spc="0" normalizeH="0" baseline="0" noProof="0" dirty="0">
                <a:ln>
                  <a:noFill/>
                </a:ln>
                <a:solidFill>
                  <a:srgbClr val="000000"/>
                </a:solidFill>
                <a:effectLst/>
                <a:uLnTx/>
                <a:uFillTx/>
                <a:latin typeface="Arial" panose="020B0604020202020204" pitchFamily="34" charset="0"/>
                <a:ea typeface="Calibri" panose="020F0502020204030204" pitchFamily="34" charset="0"/>
                <a:cs typeface="Times New Roman" panose="02020603050405020304" pitchFamily="18" charset="0"/>
              </a:rPr>
              <a:t>Simon </a:t>
            </a:r>
            <a:r>
              <a:rPr kumimoji="0" lang="en-US" altLang="en-US" sz="3600" b="1" i="0" u="none" strike="noStrike" kern="1200" cap="none" spc="0" normalizeH="0" baseline="0" noProof="0" dirty="0" err="1">
                <a:ln>
                  <a:noFill/>
                </a:ln>
                <a:solidFill>
                  <a:srgbClr val="000000"/>
                </a:solidFill>
                <a:effectLst/>
                <a:uLnTx/>
                <a:uFillTx/>
                <a:latin typeface="Arial" panose="020B0604020202020204" pitchFamily="34" charset="0"/>
                <a:ea typeface="Calibri" panose="020F0502020204030204" pitchFamily="34" charset="0"/>
                <a:cs typeface="Times New Roman" panose="02020603050405020304" pitchFamily="18" charset="0"/>
              </a:rPr>
              <a:t>Uwin</a:t>
            </a:r>
            <a:r>
              <a:rPr kumimoji="0" lang="en-US" altLang="en-US" sz="3600" b="1" i="0" u="none" strike="noStrike" kern="1200" cap="none" spc="0" normalizeH="0" baseline="0" noProof="0" dirty="0" err="1">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rPr>
              <a:t>’</a:t>
            </a:r>
            <a:r>
              <a:rPr kumimoji="0" lang="en-US" altLang="en-US" sz="3600" b="1" i="0" u="none" strike="noStrike" kern="1200" cap="none" spc="0" normalizeH="0" baseline="0" noProof="0" dirty="0" err="1">
                <a:ln>
                  <a:noFill/>
                </a:ln>
                <a:solidFill>
                  <a:srgbClr val="000000"/>
                </a:solidFill>
                <a:effectLst/>
                <a:uLnTx/>
                <a:uFillTx/>
                <a:latin typeface="Arial" panose="020B0604020202020204" pitchFamily="34" charset="0"/>
                <a:ea typeface="Calibri" panose="020F0502020204030204" pitchFamily="34" charset="0"/>
                <a:cs typeface="Times New Roman" panose="02020603050405020304" pitchFamily="18" charset="0"/>
              </a:rPr>
              <a:t>s</a:t>
            </a:r>
            <a:r>
              <a:rPr kumimoji="0" lang="en-US" altLang="en-US" sz="3600" b="1" i="0" u="none" strike="noStrike" kern="1200" cap="none" spc="0" normalizeH="0" baseline="0" noProof="0" dirty="0">
                <a:ln>
                  <a:noFill/>
                </a:ln>
                <a:solidFill>
                  <a:srgbClr val="000000"/>
                </a:solidFill>
                <a:effectLst/>
                <a:uLnTx/>
                <a:uFillTx/>
                <a:latin typeface="Arial" panose="020B0604020202020204" pitchFamily="34" charset="0"/>
                <a:ea typeface="Calibri" panose="020F0502020204030204" pitchFamily="34" charset="0"/>
                <a:cs typeface="Times New Roman" panose="02020603050405020304" pitchFamily="18" charset="0"/>
              </a:rPr>
              <a:t> Loyal Brand Framework</a:t>
            </a:r>
            <a:br>
              <a:rPr kumimoji="0" lang="en-US" altLang="en-US" sz="2400" b="1" i="0" u="none" strike="noStrike" kern="1200" cap="none" spc="0" normalizeH="0" baseline="0" noProof="0" dirty="0">
                <a:ln>
                  <a:noFill/>
                </a:ln>
                <a:solidFill>
                  <a:prstClr val="black"/>
                </a:solidFill>
                <a:effectLst/>
                <a:uLnTx/>
                <a:uFillTx/>
                <a:latin typeface="Calibri Light" panose="020F0302020204030204"/>
                <a:ea typeface="+mj-ea"/>
                <a:cs typeface="+mj-cs"/>
              </a:rPr>
            </a:br>
            <a:r>
              <a:rPr kumimoji="0" lang="en-US" altLang="en-US" sz="2400" b="1" i="0" u="none" strike="noStrike" kern="1200" cap="none" spc="0" normalizeH="0" baseline="0" noProof="0" dirty="0">
                <a:ln>
                  <a:noFill/>
                </a:ln>
                <a:solidFill>
                  <a:prstClr val="black"/>
                </a:solidFill>
                <a:effectLst/>
                <a:uLnTx/>
                <a:uFillTx/>
                <a:latin typeface="Calibri Light" panose="020F0302020204030204"/>
                <a:ea typeface="+mj-ea"/>
                <a:cs typeface="+mj-cs"/>
              </a:rPr>
              <a:t>(2014)</a:t>
            </a:r>
            <a:endParaRPr lang="en-GB" b="1" dirty="0"/>
          </a:p>
        </p:txBody>
      </p:sp>
      <p:sp>
        <p:nvSpPr>
          <p:cNvPr id="2" name="Content Placeholder 1">
            <a:extLst>
              <a:ext uri="{FF2B5EF4-FFF2-40B4-BE49-F238E27FC236}">
                <a16:creationId xmlns:a16="http://schemas.microsoft.com/office/drawing/2014/main" id="{016E43AC-75D0-EBC6-374F-84CC9D45AC55}"/>
              </a:ext>
            </a:extLst>
          </p:cNvPr>
          <p:cNvSpPr>
            <a:spLocks noGrp="1"/>
          </p:cNvSpPr>
          <p:nvPr>
            <p:ph sz="half" idx="1"/>
          </p:nvPr>
        </p:nvSpPr>
        <p:spPr>
          <a:xfrm>
            <a:off x="718128" y="1501176"/>
            <a:ext cx="5181600" cy="4351338"/>
          </a:xfrm>
        </p:spPr>
        <p:txBody>
          <a:bodyPr/>
          <a:lstStyle/>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r>
              <a:rPr kumimoji="0" lang="en-GB" sz="1400" b="1" i="0" u="none" strike="noStrike" kern="1200" cap="none" spc="0" normalizeH="0" baseline="0" noProof="0" dirty="0">
                <a:ln>
                  <a:noFill/>
                </a:ln>
                <a:solidFill>
                  <a:srgbClr val="000000"/>
                </a:solidFill>
                <a:effectLst/>
                <a:uLnTx/>
                <a:uFillTx/>
                <a:latin typeface="Calibri" panose="020F0502020204030204"/>
                <a:ea typeface="Calibri" panose="020F0502020204030204" pitchFamily="34" charset="0"/>
                <a:cs typeface="Times New Roman" panose="02020603050405020304" pitchFamily="18" charset="0"/>
              </a:rPr>
              <a:t>STAND FOR SOMETHING - </a:t>
            </a:r>
            <a:r>
              <a:rPr kumimoji="0" lang="en-GB" sz="1400" b="0" i="0" u="none" strike="noStrike" kern="1200" cap="none" spc="0" normalizeH="0" baseline="0" noProof="0" dirty="0">
                <a:ln>
                  <a:noFill/>
                </a:ln>
                <a:solidFill>
                  <a:srgbClr val="000000"/>
                </a:solidFill>
                <a:effectLst/>
                <a:uLnTx/>
                <a:uFillTx/>
                <a:latin typeface="Calibri" panose="020F0502020204030204"/>
                <a:ea typeface="Calibri" panose="020F0502020204030204" pitchFamily="34" charset="0"/>
                <a:cs typeface="Times New Roman" panose="02020603050405020304" pitchFamily="18" charset="0"/>
              </a:rPr>
              <a:t>Develop a core purpose, rooted in improving people's lives, that will inspire employees, customers, and communities alike.</a:t>
            </a: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r>
              <a:rPr kumimoji="0" lang="en-GB" sz="1400" b="1" i="0" u="none" strike="noStrike" kern="1200" cap="none" spc="0" normalizeH="0" baseline="0" noProof="0" dirty="0">
                <a:ln>
                  <a:noFill/>
                </a:ln>
                <a:solidFill>
                  <a:srgbClr val="000000"/>
                </a:solidFill>
                <a:effectLst/>
                <a:uLnTx/>
                <a:uFillTx/>
                <a:latin typeface="Calibri" panose="020F0502020204030204"/>
                <a:ea typeface="Calibri" panose="020F0502020204030204" pitchFamily="34" charset="0"/>
                <a:cs typeface="Times New Roman" panose="02020603050405020304" pitchFamily="18" charset="0"/>
              </a:rPr>
              <a:t>CREATE VALUE FOR CUSTOMERS - </a:t>
            </a:r>
            <a:r>
              <a:rPr kumimoji="0" lang="en-GB" sz="1400" b="0" i="0" u="none" strike="noStrike" kern="1200" cap="none" spc="0" normalizeH="0" baseline="0" noProof="0" dirty="0">
                <a:ln>
                  <a:noFill/>
                </a:ln>
                <a:solidFill>
                  <a:srgbClr val="000000"/>
                </a:solidFill>
                <a:effectLst/>
                <a:uLnTx/>
                <a:uFillTx/>
                <a:latin typeface="Calibri" panose="020F0502020204030204"/>
                <a:ea typeface="Calibri" panose="020F0502020204030204" pitchFamily="34" charset="0"/>
                <a:cs typeface="Times New Roman" panose="02020603050405020304" pitchFamily="18" charset="0"/>
              </a:rPr>
              <a:t>Earn the right to exist, by creating something that's useful, affordable, and has meaning.</a:t>
            </a: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r>
              <a:rPr kumimoji="0" lang="en-GB" sz="1400" b="1" i="0" u="none" strike="noStrike" kern="1200" cap="none" spc="0" normalizeH="0" baseline="0" noProof="0" dirty="0">
                <a:ln>
                  <a:noFill/>
                </a:ln>
                <a:solidFill>
                  <a:srgbClr val="000000"/>
                </a:solidFill>
                <a:effectLst/>
                <a:uLnTx/>
                <a:uFillTx/>
                <a:latin typeface="Calibri" panose="020F0502020204030204"/>
                <a:ea typeface="Calibri" panose="020F0502020204030204" pitchFamily="34" charset="0"/>
                <a:cs typeface="Times New Roman" panose="02020603050405020304" pitchFamily="18" charset="0"/>
              </a:rPr>
              <a:t>BUILD BRAND &amp; ORGANISATION AS ONE - </a:t>
            </a:r>
            <a:r>
              <a:rPr kumimoji="0" lang="en-GB" sz="1400" b="0" i="0" u="none" strike="noStrike" kern="1200" cap="none" spc="0" normalizeH="0" baseline="0" noProof="0" dirty="0">
                <a:ln>
                  <a:noFill/>
                </a:ln>
                <a:solidFill>
                  <a:srgbClr val="000000"/>
                </a:solidFill>
                <a:effectLst/>
                <a:uLnTx/>
                <a:uFillTx/>
                <a:latin typeface="Calibri" panose="020F0502020204030204"/>
                <a:ea typeface="Calibri" panose="020F0502020204030204" pitchFamily="34" charset="0"/>
                <a:cs typeface="Times New Roman" panose="02020603050405020304" pitchFamily="18" charset="0"/>
              </a:rPr>
              <a:t>Embed a brand culture that lives and breathes the brand.</a:t>
            </a: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r>
              <a:rPr kumimoji="0" lang="en-GB" sz="1400" b="1" i="0" u="none" strike="noStrike" kern="1200" cap="none" spc="0" normalizeH="0" baseline="0" noProof="0" dirty="0">
                <a:ln>
                  <a:noFill/>
                </a:ln>
                <a:solidFill>
                  <a:srgbClr val="000000"/>
                </a:solidFill>
                <a:effectLst/>
                <a:uLnTx/>
                <a:uFillTx/>
                <a:latin typeface="Calibri" panose="020F0502020204030204"/>
                <a:ea typeface="Calibri" panose="020F0502020204030204" pitchFamily="34" charset="0"/>
                <a:cs typeface="Times New Roman" panose="02020603050405020304" pitchFamily="18" charset="0"/>
              </a:rPr>
              <a:t>ENGAGE AROUND YOUR STORY - </a:t>
            </a:r>
            <a:r>
              <a:rPr kumimoji="0" lang="en-GB" sz="1400" b="0" i="0" u="none" strike="noStrike" kern="1200" cap="none" spc="0" normalizeH="0" baseline="0" noProof="0" dirty="0">
                <a:ln>
                  <a:noFill/>
                </a:ln>
                <a:solidFill>
                  <a:srgbClr val="000000"/>
                </a:solidFill>
                <a:effectLst/>
                <a:uLnTx/>
                <a:uFillTx/>
                <a:latin typeface="Calibri" panose="020F0502020204030204"/>
                <a:ea typeface="Calibri" panose="020F0502020204030204" pitchFamily="34" charset="0"/>
                <a:cs typeface="Times New Roman" panose="02020603050405020304" pitchFamily="18" charset="0"/>
              </a:rPr>
              <a:t>Develop a compelling story, and engage employees, customers, and communities in telling it.</a:t>
            </a: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r>
              <a:rPr kumimoji="0" lang="en-GB" sz="1400" b="1" i="0" u="none" strike="noStrike" kern="1200" cap="none" spc="0" normalizeH="0" baseline="0" noProof="0" dirty="0">
                <a:ln>
                  <a:noFill/>
                </a:ln>
                <a:solidFill>
                  <a:srgbClr val="000000"/>
                </a:solidFill>
                <a:effectLst/>
                <a:uLnTx/>
                <a:uFillTx/>
                <a:latin typeface="Calibri" panose="020F0502020204030204"/>
                <a:ea typeface="Calibri" panose="020F0502020204030204" pitchFamily="34" charset="0"/>
                <a:cs typeface="Times New Roman" panose="02020603050405020304" pitchFamily="18" charset="0"/>
              </a:rPr>
              <a:t>SAY "THANK YOU" - </a:t>
            </a:r>
            <a:r>
              <a:rPr kumimoji="0" lang="en-GB" sz="1400" b="0" i="0" u="none" strike="noStrike" kern="1200" cap="none" spc="0" normalizeH="0" baseline="0" noProof="0" dirty="0">
                <a:ln>
                  <a:noFill/>
                </a:ln>
                <a:solidFill>
                  <a:srgbClr val="000000"/>
                </a:solidFill>
                <a:effectLst/>
                <a:uLnTx/>
                <a:uFillTx/>
                <a:latin typeface="Calibri" panose="020F0502020204030204"/>
                <a:ea typeface="Calibri" panose="020F0502020204030204" pitchFamily="34" charset="0"/>
                <a:cs typeface="Times New Roman" panose="02020603050405020304" pitchFamily="18" charset="0"/>
              </a:rPr>
              <a:t>Make customers feel appreciated and build relationships with them over time. </a:t>
            </a:r>
            <a:endParaRPr kumimoji="0" lang="en-GB" sz="1400" b="0" i="0" u="none" strike="noStrike" kern="1200" cap="none" spc="0" normalizeH="0" baseline="0" noProof="0" dirty="0">
              <a:ln>
                <a:noFill/>
              </a:ln>
              <a:solidFill>
                <a:prstClr val="black"/>
              </a:solidFill>
              <a:effectLst/>
              <a:uLnTx/>
              <a:uFillTx/>
              <a:latin typeface="Calibri" panose="020F0502020204030204"/>
              <a:ea typeface="Calibri" panose="020F0502020204030204" pitchFamily="34" charset="0"/>
              <a:cs typeface="Times New Roman" panose="02020603050405020304" pitchFamily="18" charset="0"/>
            </a:endParaRPr>
          </a:p>
          <a:p>
            <a:pPr marL="0" indent="0">
              <a:buNone/>
            </a:pPr>
            <a:endParaRPr lang="en-GB" dirty="0"/>
          </a:p>
        </p:txBody>
      </p:sp>
      <p:pic>
        <p:nvPicPr>
          <p:cNvPr id="6" name="Content Placeholder 5" descr="The loyal brand framework.">
            <a:extLst>
              <a:ext uri="{FF2B5EF4-FFF2-40B4-BE49-F238E27FC236}">
                <a16:creationId xmlns:a16="http://schemas.microsoft.com/office/drawing/2014/main" id="{4D7B6A86-0CA1-99F4-F2A2-9D5862974210}"/>
              </a:ext>
            </a:extLst>
          </p:cNvPr>
          <p:cNvPicPr>
            <a:picLocks noGrp="1" noChangeAspect="1" noChangeArrowheads="1"/>
          </p:cNvPicPr>
          <p:nvPr>
            <p:ph sz="half" idx="2"/>
          </p:nvPr>
        </p:nvPicPr>
        <p:blipFill>
          <a:blip r:embed="rId5">
            <a:extLst>
              <a:ext uri="{28A0092B-C50C-407E-A947-70E740481C1C}">
                <a14:useLocalDpi xmlns:a14="http://schemas.microsoft.com/office/drawing/2010/main" val="0"/>
              </a:ext>
            </a:extLst>
          </a:blip>
          <a:srcRect/>
          <a:stretch>
            <a:fillRect/>
          </a:stretch>
        </p:blipFill>
        <p:spPr bwMode="auto">
          <a:xfrm>
            <a:off x="6096000" y="1501176"/>
            <a:ext cx="5059576"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5727135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US" sz="4400" b="1" i="0" u="none" strike="noStrike" kern="1200" cap="none" spc="0" normalizeH="0" baseline="0" noProof="0" dirty="0">
                <a:ln>
                  <a:noFill/>
                </a:ln>
                <a:solidFill>
                  <a:prstClr val="black"/>
                </a:solidFill>
                <a:effectLst/>
                <a:uLnTx/>
                <a:uFillTx/>
                <a:latin typeface="Calibri Light" panose="020F0302020204030204"/>
                <a:ea typeface="+mj-ea"/>
                <a:cs typeface="+mj-cs"/>
              </a:rPr>
              <a:t>AIDA model </a:t>
            </a:r>
            <a:endParaRPr lang="en-GB" b="1" dirty="0"/>
          </a:p>
        </p:txBody>
      </p:sp>
      <p:sp>
        <p:nvSpPr>
          <p:cNvPr id="3" name="Content Placeholder 2">
            <a:extLst>
              <a:ext uri="{FF2B5EF4-FFF2-40B4-BE49-F238E27FC236}">
                <a16:creationId xmlns:a16="http://schemas.microsoft.com/office/drawing/2014/main" id="{43FBBCB6-AE0E-B547-BDF6-4AA9E7B6FCF2}"/>
              </a:ext>
            </a:extLst>
          </p:cNvPr>
          <p:cNvSpPr>
            <a:spLocks noGrp="1"/>
          </p:cNvSpPr>
          <p:nvPr>
            <p:ph sz="half" idx="2"/>
          </p:nvPr>
        </p:nvSpPr>
        <p:spPr>
          <a:xfrm>
            <a:off x="6019800" y="1555274"/>
            <a:ext cx="5181600" cy="4351338"/>
          </a:xfrm>
        </p:spPr>
        <p:txBody>
          <a:bodyPr/>
          <a:lstStyle/>
          <a:p>
            <a:pPr marL="228600" marR="0" lvl="0" indent="-228600" algn="l" defTabSz="914400" rtl="0" eaLnBrk="1" fontAlgn="auto" latinLnBrk="0" hangingPunct="1">
              <a:lnSpc>
                <a:spcPct val="150000"/>
              </a:lnSpc>
              <a:spcBef>
                <a:spcPts val="1000"/>
              </a:spcBef>
              <a:spcAft>
                <a:spcPts val="800"/>
              </a:spcAft>
              <a:buClrTx/>
              <a:buSzTx/>
              <a:buFont typeface="Arial" panose="020B0604020202020204" pitchFamily="34" charset="0"/>
              <a:buChar char="•"/>
              <a:tabLst/>
              <a:defRPr/>
            </a:pPr>
            <a:r>
              <a:rPr kumimoji="0" lang="en-GB" sz="2000" b="1" i="0" u="none" strike="noStrike" kern="1200" cap="none" spc="0" normalizeH="0" baseline="0" noProof="0" dirty="0">
                <a:ln>
                  <a:noFill/>
                </a:ln>
                <a:solidFill>
                  <a:srgbClr val="000000"/>
                </a:solidFill>
                <a:effectLst/>
                <a:uLnTx/>
                <a:uFillTx/>
                <a:latin typeface="Arial" panose="020B0604020202020204" pitchFamily="34" charset="0"/>
                <a:ea typeface="Calibri" panose="020F0502020204030204" pitchFamily="34" charset="0"/>
                <a:cs typeface="Times New Roman" panose="02020603050405020304" pitchFamily="18" charset="0"/>
              </a:rPr>
              <a:t>Attention / Awareness</a:t>
            </a:r>
            <a:r>
              <a:rPr kumimoji="0" lang="en-GB" sz="2000" b="0" i="0" u="none" strike="noStrike" kern="1200" cap="none" spc="0" normalizeH="0" baseline="0" noProof="0" dirty="0">
                <a:ln>
                  <a:noFill/>
                </a:ln>
                <a:solidFill>
                  <a:srgbClr val="000000"/>
                </a:solidFill>
                <a:effectLst/>
                <a:uLnTx/>
                <a:uFillTx/>
                <a:latin typeface="Arial" panose="020B0604020202020204" pitchFamily="34" charset="0"/>
                <a:ea typeface="Calibri" panose="020F0502020204030204" pitchFamily="34" charset="0"/>
                <a:cs typeface="Times New Roman" panose="02020603050405020304" pitchFamily="18" charset="0"/>
              </a:rPr>
              <a:t>: I know. (Draw </a:t>
            </a:r>
            <a:r>
              <a:rPr kumimoji="0" lang="en-GB" sz="2000" b="0" i="0" u="none" strike="noStrike" kern="1200" cap="none" spc="0" normalizeH="0" baseline="0" noProof="0" dirty="0">
                <a:ln>
                  <a:noFill/>
                </a:ln>
                <a:solidFill>
                  <a:srgbClr val="000000"/>
                </a:solidFill>
                <a:effectLst/>
                <a:uLnTx/>
                <a:uFillTx/>
                <a:latin typeface="Calibri" panose="020F0502020204030204"/>
                <a:ea typeface="Calibri" panose="020F0502020204030204" pitchFamily="34" charset="0"/>
                <a:cs typeface="Times New Roman" panose="02020603050405020304" pitchFamily="18" charset="0"/>
              </a:rPr>
              <a:t>attention, raise awareness)</a:t>
            </a:r>
            <a:endParaRPr kumimoji="0" lang="en-GB" sz="2000" b="0" i="0" u="none" strike="noStrike" kern="1200" cap="none" spc="0" normalizeH="0" baseline="0" noProof="0" dirty="0">
              <a:ln>
                <a:noFill/>
              </a:ln>
              <a:solidFill>
                <a:prstClr val="black"/>
              </a:solidFill>
              <a:effectLst/>
              <a:uLnTx/>
              <a:uFillTx/>
              <a:latin typeface="Calibri" panose="020F0502020204030204"/>
              <a:ea typeface="Calibri" panose="020F0502020204030204" pitchFamily="34" charset="0"/>
              <a:cs typeface="Times New Roman" panose="02020603050405020304" pitchFamily="18" charset="0"/>
            </a:endParaRPr>
          </a:p>
          <a:p>
            <a:pPr marL="228600" marR="0" lvl="0" indent="-228600" algn="l" defTabSz="914400" rtl="0" eaLnBrk="1" fontAlgn="auto" latinLnBrk="0" hangingPunct="1">
              <a:lnSpc>
                <a:spcPct val="150000"/>
              </a:lnSpc>
              <a:spcBef>
                <a:spcPts val="1000"/>
              </a:spcBef>
              <a:spcAft>
                <a:spcPts val="800"/>
              </a:spcAft>
              <a:buClrTx/>
              <a:buSzTx/>
              <a:buFont typeface="Arial" panose="020B0604020202020204" pitchFamily="34" charset="0"/>
              <a:buChar char="•"/>
              <a:tabLst/>
              <a:defRPr/>
            </a:pPr>
            <a:r>
              <a:rPr kumimoji="0" lang="en-GB" sz="2000" b="1" i="0" u="none" strike="noStrike" kern="1200" cap="none" spc="0" normalizeH="0" baseline="0" noProof="0" dirty="0">
                <a:ln>
                  <a:noFill/>
                </a:ln>
                <a:solidFill>
                  <a:srgbClr val="000000"/>
                </a:solidFill>
                <a:effectLst/>
                <a:uLnTx/>
                <a:uFillTx/>
                <a:latin typeface="Calibri" panose="020F0502020204030204"/>
                <a:ea typeface="Calibri" panose="020F0502020204030204" pitchFamily="34" charset="0"/>
                <a:cs typeface="Times New Roman" panose="02020603050405020304" pitchFamily="18" charset="0"/>
              </a:rPr>
              <a:t>Interest</a:t>
            </a:r>
            <a:r>
              <a:rPr kumimoji="0" lang="en-GB" sz="2000" b="0" i="0" u="none" strike="noStrike" kern="1200" cap="none" spc="0" normalizeH="0" baseline="0" noProof="0" dirty="0">
                <a:ln>
                  <a:noFill/>
                </a:ln>
                <a:solidFill>
                  <a:srgbClr val="000000"/>
                </a:solidFill>
                <a:effectLst/>
                <a:uLnTx/>
                <a:uFillTx/>
                <a:latin typeface="Calibri" panose="020F0502020204030204"/>
                <a:ea typeface="Calibri" panose="020F0502020204030204" pitchFamily="34" charset="0"/>
                <a:cs typeface="Times New Roman" panose="02020603050405020304" pitchFamily="18" charset="0"/>
              </a:rPr>
              <a:t>: I like (Give information, arouse interest)</a:t>
            </a:r>
            <a:endParaRPr kumimoji="0" lang="en-GB" sz="2000" b="0" i="0" u="none" strike="noStrike" kern="1200" cap="none" spc="0" normalizeH="0" baseline="0" noProof="0" dirty="0">
              <a:ln>
                <a:noFill/>
              </a:ln>
              <a:solidFill>
                <a:prstClr val="black"/>
              </a:solidFill>
              <a:effectLst/>
              <a:uLnTx/>
              <a:uFillTx/>
              <a:latin typeface="Calibri" panose="020F0502020204030204"/>
              <a:ea typeface="Calibri" panose="020F0502020204030204" pitchFamily="34" charset="0"/>
              <a:cs typeface="Times New Roman" panose="02020603050405020304" pitchFamily="18" charset="0"/>
            </a:endParaRPr>
          </a:p>
          <a:p>
            <a:pPr marL="228600" marR="0" lvl="0" indent="-228600" algn="l" defTabSz="914400" rtl="0" eaLnBrk="1" fontAlgn="auto" latinLnBrk="0" hangingPunct="1">
              <a:lnSpc>
                <a:spcPct val="150000"/>
              </a:lnSpc>
              <a:spcBef>
                <a:spcPts val="1000"/>
              </a:spcBef>
              <a:spcAft>
                <a:spcPts val="800"/>
              </a:spcAft>
              <a:buClrTx/>
              <a:buSzTx/>
              <a:buFont typeface="Arial" panose="020B0604020202020204" pitchFamily="34" charset="0"/>
              <a:buChar char="•"/>
              <a:tabLst/>
              <a:defRPr/>
            </a:pPr>
            <a:r>
              <a:rPr kumimoji="0" lang="en-GB" sz="2000" b="1" i="0" u="none" strike="noStrike" kern="1200" cap="none" spc="0" normalizeH="0" baseline="0" noProof="0" dirty="0">
                <a:ln>
                  <a:noFill/>
                </a:ln>
                <a:solidFill>
                  <a:srgbClr val="000000"/>
                </a:solidFill>
                <a:effectLst/>
                <a:uLnTx/>
                <a:uFillTx/>
                <a:latin typeface="Calibri" panose="020F0502020204030204"/>
                <a:ea typeface="Calibri" panose="020F0502020204030204" pitchFamily="34" charset="0"/>
                <a:cs typeface="Times New Roman" panose="02020603050405020304" pitchFamily="18" charset="0"/>
              </a:rPr>
              <a:t>Desire</a:t>
            </a:r>
            <a:r>
              <a:rPr kumimoji="0" lang="en-GB" sz="2000" b="0" i="0" u="none" strike="noStrike" kern="1200" cap="none" spc="0" normalizeH="0" baseline="0" noProof="0" dirty="0">
                <a:ln>
                  <a:noFill/>
                </a:ln>
                <a:solidFill>
                  <a:srgbClr val="000000"/>
                </a:solidFill>
                <a:effectLst/>
                <a:uLnTx/>
                <a:uFillTx/>
                <a:latin typeface="Calibri" panose="020F0502020204030204"/>
                <a:ea typeface="Calibri" panose="020F0502020204030204" pitchFamily="34" charset="0"/>
                <a:cs typeface="Times New Roman" panose="02020603050405020304" pitchFamily="18" charset="0"/>
              </a:rPr>
              <a:t>: I want (Create the desire to be preferred)</a:t>
            </a:r>
            <a:endParaRPr kumimoji="0" lang="en-GB" sz="2000" b="0" i="0" u="none" strike="noStrike" kern="1200" cap="none" spc="0" normalizeH="0" baseline="0" noProof="0" dirty="0">
              <a:ln>
                <a:noFill/>
              </a:ln>
              <a:solidFill>
                <a:prstClr val="black"/>
              </a:solidFill>
              <a:effectLst/>
              <a:uLnTx/>
              <a:uFillTx/>
              <a:latin typeface="Calibri" panose="020F0502020204030204"/>
              <a:ea typeface="Calibri" panose="020F0502020204030204" pitchFamily="34" charset="0"/>
              <a:cs typeface="Times New Roman" panose="02020603050405020304" pitchFamily="18" charset="0"/>
            </a:endParaRPr>
          </a:p>
          <a:p>
            <a:pPr marL="228600" marR="0" lvl="0" indent="-228600" algn="l" defTabSz="914400" rtl="0" eaLnBrk="1" fontAlgn="auto" latinLnBrk="0" hangingPunct="1">
              <a:lnSpc>
                <a:spcPct val="150000"/>
              </a:lnSpc>
              <a:spcBef>
                <a:spcPts val="1000"/>
              </a:spcBef>
              <a:spcAft>
                <a:spcPts val="800"/>
              </a:spcAft>
              <a:buClrTx/>
              <a:buSzTx/>
              <a:buFont typeface="Arial" panose="020B0604020202020204" pitchFamily="34" charset="0"/>
              <a:buChar char="•"/>
              <a:tabLst/>
              <a:defRPr/>
            </a:pPr>
            <a:r>
              <a:rPr kumimoji="0" lang="en-GB" sz="2000" b="1" i="0" u="none" strike="noStrike" kern="1200" cap="none" spc="0" normalizeH="0" baseline="0" noProof="0" dirty="0">
                <a:ln>
                  <a:noFill/>
                </a:ln>
                <a:solidFill>
                  <a:srgbClr val="000000"/>
                </a:solidFill>
                <a:effectLst/>
                <a:uLnTx/>
                <a:uFillTx/>
                <a:latin typeface="Calibri" panose="020F0502020204030204"/>
                <a:ea typeface="Calibri" panose="020F0502020204030204" pitchFamily="34" charset="0"/>
                <a:cs typeface="Times New Roman" panose="02020603050405020304" pitchFamily="18" charset="0"/>
              </a:rPr>
              <a:t>Action</a:t>
            </a:r>
            <a:r>
              <a:rPr kumimoji="0" lang="en-GB" sz="2000" b="0" i="0" u="none" strike="noStrike" kern="1200" cap="none" spc="0" normalizeH="0" baseline="0" noProof="0" dirty="0">
                <a:ln>
                  <a:noFill/>
                </a:ln>
                <a:solidFill>
                  <a:srgbClr val="000000"/>
                </a:solidFill>
                <a:effectLst/>
                <a:uLnTx/>
                <a:uFillTx/>
                <a:latin typeface="Calibri" panose="020F0502020204030204"/>
                <a:ea typeface="Calibri" panose="020F0502020204030204" pitchFamily="34" charset="0"/>
                <a:cs typeface="Times New Roman" panose="02020603050405020304" pitchFamily="18" charset="0"/>
              </a:rPr>
              <a:t>: I am taking it (Convince for action)</a:t>
            </a:r>
            <a:endParaRPr kumimoji="0" lang="en-GB" sz="2000" b="0" i="0" u="none" strike="noStrike" kern="1200" cap="none" spc="0" normalizeH="0" baseline="0" noProof="0" dirty="0">
              <a:ln>
                <a:noFill/>
              </a:ln>
              <a:solidFill>
                <a:prstClr val="black"/>
              </a:solidFill>
              <a:effectLst/>
              <a:uLnTx/>
              <a:uFillTx/>
              <a:latin typeface="Calibri" panose="020F0502020204030204"/>
              <a:ea typeface="Calibri" panose="020F0502020204030204" pitchFamily="34" charset="0"/>
              <a:cs typeface="Times New Roman" panose="02020603050405020304" pitchFamily="18" charset="0"/>
            </a:endParaRPr>
          </a:p>
          <a:p>
            <a:endParaRPr lang="en-GB" dirty="0"/>
          </a:p>
        </p:txBody>
      </p:sp>
      <p:graphicFrame>
        <p:nvGraphicFramePr>
          <p:cNvPr id="6" name="Content Placeholder 5">
            <a:extLst>
              <a:ext uri="{FF2B5EF4-FFF2-40B4-BE49-F238E27FC236}">
                <a16:creationId xmlns:a16="http://schemas.microsoft.com/office/drawing/2014/main" id="{25413E83-96B7-C2D3-B251-B9325E6F1D29}"/>
              </a:ext>
            </a:extLst>
          </p:cNvPr>
          <p:cNvGraphicFramePr>
            <a:graphicFrameLocks noGrp="1"/>
          </p:cNvGraphicFramePr>
          <p:nvPr>
            <p:ph sz="half" idx="1"/>
            <p:extLst>
              <p:ext uri="{D42A27DB-BD31-4B8C-83A1-F6EECF244321}">
                <p14:modId xmlns:p14="http://schemas.microsoft.com/office/powerpoint/2010/main" val="1943804136"/>
              </p:ext>
            </p:extLst>
          </p:nvPr>
        </p:nvGraphicFramePr>
        <p:xfrm>
          <a:off x="431799" y="1487805"/>
          <a:ext cx="5181600" cy="435133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350265443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US" sz="4400" b="1" i="0" u="none" strike="noStrike" kern="1200" cap="none" spc="0" normalizeH="0" baseline="0" noProof="0" dirty="0">
                <a:ln>
                  <a:noFill/>
                </a:ln>
                <a:solidFill>
                  <a:prstClr val="black"/>
                </a:solidFill>
                <a:effectLst/>
                <a:uLnTx/>
                <a:uFillTx/>
                <a:latin typeface="Calibri Light" panose="020F0302020204030204"/>
                <a:ea typeface="+mj-ea"/>
                <a:cs typeface="+mj-cs"/>
              </a:rPr>
              <a:t>Steps in the AIDA model </a:t>
            </a:r>
            <a:endParaRPr lang="en-GB" b="1"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600" b="1" i="0" u="none" strike="noStrike" kern="1200" cap="none" spc="0" normalizeH="0" baseline="0" noProof="0" dirty="0">
                <a:ln>
                  <a:noFill/>
                </a:ln>
                <a:solidFill>
                  <a:prstClr val="black"/>
                </a:solidFill>
                <a:effectLst/>
                <a:uLnTx/>
                <a:uFillTx/>
                <a:latin typeface="Calibri" panose="020F0502020204030204"/>
                <a:ea typeface="+mn-ea"/>
                <a:cs typeface="+mn-cs"/>
              </a:rPr>
              <a:t>Attention</a:t>
            </a:r>
            <a:r>
              <a:rPr kumimoji="0" lang="en-GB" sz="2600" b="0" i="0" u="none" strike="noStrike" kern="1200" cap="none" spc="0" normalizeH="0" baseline="0" noProof="0" dirty="0">
                <a:ln>
                  <a:noFill/>
                </a:ln>
                <a:solidFill>
                  <a:prstClr val="black"/>
                </a:solidFill>
                <a:effectLst/>
                <a:uLnTx/>
                <a:uFillTx/>
                <a:latin typeface="Calibri" panose="020F0502020204030204"/>
                <a:ea typeface="+mn-ea"/>
                <a:cs typeface="+mn-cs"/>
              </a:rPr>
              <a:t> – In order to make customers aware of offerings, a marketer needs to catch their attention and notice or take in visual media – easier for multinational companies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600" b="1" i="0" u="none" strike="noStrike" kern="1200" cap="none" spc="0" normalizeH="0" baseline="0" noProof="0" dirty="0">
                <a:ln>
                  <a:noFill/>
                </a:ln>
                <a:solidFill>
                  <a:prstClr val="black"/>
                </a:solidFill>
                <a:effectLst/>
                <a:uLnTx/>
                <a:uFillTx/>
                <a:latin typeface="Calibri" panose="020F0502020204030204"/>
                <a:ea typeface="+mn-ea"/>
                <a:cs typeface="+mn-cs"/>
              </a:rPr>
              <a:t>Interest </a:t>
            </a:r>
            <a:r>
              <a:rPr kumimoji="0" lang="en-GB" sz="2600" b="0" i="0" u="none" strike="noStrike" kern="1200" cap="none" spc="0" normalizeH="0" baseline="0" noProof="0" dirty="0">
                <a:ln>
                  <a:noFill/>
                </a:ln>
                <a:solidFill>
                  <a:prstClr val="black"/>
                </a:solidFill>
                <a:effectLst/>
                <a:uLnTx/>
                <a:uFillTx/>
                <a:latin typeface="Calibri" panose="020F0502020204030204"/>
                <a:ea typeface="+mn-ea"/>
                <a:cs typeface="+mn-cs"/>
              </a:rPr>
              <a:t>–</a:t>
            </a:r>
            <a:r>
              <a:rPr kumimoji="0" lang="en-GB" sz="2600" b="1"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en-GB" sz="2600" b="0" i="0" u="none" strike="noStrike" kern="1200" cap="none" spc="0" normalizeH="0" baseline="0" noProof="0" dirty="0">
                <a:ln>
                  <a:noFill/>
                </a:ln>
                <a:solidFill>
                  <a:prstClr val="black"/>
                </a:solidFill>
                <a:effectLst/>
                <a:uLnTx/>
                <a:uFillTx/>
                <a:latin typeface="Calibri" panose="020F0502020204030204"/>
                <a:ea typeface="+mn-ea"/>
                <a:cs typeface="+mn-cs"/>
              </a:rPr>
              <a:t>Customer interest must be piqued and held long enough to gain information about the product.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600" b="1" i="0" u="none" strike="noStrike" kern="1200" cap="none" spc="0" normalizeH="0" baseline="0" noProof="0" dirty="0">
                <a:ln>
                  <a:noFill/>
                </a:ln>
                <a:solidFill>
                  <a:prstClr val="black"/>
                </a:solidFill>
                <a:effectLst/>
                <a:uLnTx/>
                <a:uFillTx/>
                <a:latin typeface="Calibri" panose="020F0502020204030204"/>
                <a:ea typeface="+mn-ea"/>
                <a:cs typeface="+mn-cs"/>
              </a:rPr>
              <a:t>Desire (or Decision) </a:t>
            </a:r>
            <a:r>
              <a:rPr kumimoji="0" lang="en-GB" sz="2600" b="0" i="0" u="none" strike="noStrike" kern="1200" cap="none" spc="0" normalizeH="0" baseline="0" noProof="0" dirty="0">
                <a:ln>
                  <a:noFill/>
                </a:ln>
                <a:solidFill>
                  <a:prstClr val="black"/>
                </a:solidFill>
                <a:effectLst/>
                <a:uLnTx/>
                <a:uFillTx/>
                <a:latin typeface="Calibri" panose="020F0502020204030204"/>
                <a:ea typeface="+mn-ea"/>
                <a:cs typeface="+mn-cs"/>
              </a:rPr>
              <a:t>–  Desire is often built up by selling on a product's features, showing superiority over similar products and demonstrating versatility.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600" b="1" i="0" u="none" strike="noStrike" kern="1200" cap="none" spc="0" normalizeH="0" baseline="0" noProof="0" dirty="0">
                <a:ln>
                  <a:noFill/>
                </a:ln>
                <a:solidFill>
                  <a:prstClr val="black"/>
                </a:solidFill>
                <a:effectLst/>
                <a:uLnTx/>
                <a:uFillTx/>
                <a:latin typeface="Calibri" panose="020F0502020204030204"/>
                <a:ea typeface="+mn-ea"/>
                <a:cs typeface="+mn-cs"/>
              </a:rPr>
              <a:t>Action </a:t>
            </a:r>
            <a:r>
              <a:rPr kumimoji="0" lang="en-GB" sz="2600" b="0" i="0" u="none" strike="noStrike" kern="1200" cap="none" spc="0" normalizeH="0" baseline="0" noProof="0" dirty="0">
                <a:ln>
                  <a:noFill/>
                </a:ln>
                <a:solidFill>
                  <a:prstClr val="black"/>
                </a:solidFill>
                <a:effectLst/>
                <a:uLnTx/>
                <a:uFillTx/>
                <a:latin typeface="Calibri" panose="020F0502020204030204"/>
                <a:ea typeface="+mn-ea"/>
                <a:cs typeface="+mn-cs"/>
              </a:rPr>
              <a:t>– If the customer has come this far, there is interest. The final step is closing the sale and convincing the customer to act on interest. </a:t>
            </a:r>
            <a:endParaRPr kumimoji="0" lang="en-US" sz="26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indent="0">
              <a:buNone/>
            </a:pPr>
            <a:endParaRPr lang="en-GB" dirty="0"/>
          </a:p>
        </p:txBody>
      </p:sp>
    </p:spTree>
    <p:extLst>
      <p:ext uri="{BB962C8B-B14F-4D97-AF65-F5344CB8AC3E}">
        <p14:creationId xmlns:p14="http://schemas.microsoft.com/office/powerpoint/2010/main" val="263556861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US" sz="4400" b="1" i="0" u="none" strike="noStrike" kern="1200" cap="none" spc="0" normalizeH="0" baseline="0" noProof="0" dirty="0">
                <a:ln>
                  <a:noFill/>
                </a:ln>
                <a:solidFill>
                  <a:prstClr val="black"/>
                </a:solidFill>
                <a:effectLst/>
                <a:uLnTx/>
                <a:uFillTx/>
                <a:latin typeface="Calibri Light" panose="020F0302020204030204"/>
                <a:ea typeface="+mj-ea"/>
                <a:cs typeface="+mj-cs"/>
              </a:rPr>
              <a:t>The marketing mix – 7ps</a:t>
            </a:r>
            <a:endParaRPr lang="en-GB" b="1" dirty="0"/>
          </a:p>
        </p:txBody>
      </p:sp>
      <p:sp>
        <p:nvSpPr>
          <p:cNvPr id="2" name="Content Placeholder 1">
            <a:extLst>
              <a:ext uri="{FF2B5EF4-FFF2-40B4-BE49-F238E27FC236}">
                <a16:creationId xmlns:a16="http://schemas.microsoft.com/office/drawing/2014/main" id="{CBB07530-3486-9F37-E7F7-4EAE4D36E848}"/>
              </a:ext>
            </a:extLst>
          </p:cNvPr>
          <p:cNvSpPr>
            <a:spLocks noGrp="1"/>
          </p:cNvSpPr>
          <p:nvPr>
            <p:ph sz="half" idx="1"/>
          </p:nvPr>
        </p:nvSpPr>
        <p:spPr>
          <a:xfrm>
            <a:off x="838200" y="1483036"/>
            <a:ext cx="5181600" cy="4351338"/>
          </a:xfrm>
        </p:spPr>
        <p: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McCarthy (1960) the 4Ps, product, price, place, promotion</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Increased to 7ps to add people, physical evidence, processes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At its core, a marketing mix is focused on promoting a product or service to generate revenue for a company. </a:t>
            </a:r>
            <a:r>
              <a:rPr kumimoji="0" lang="en-GB" sz="2000" b="1" i="1" u="none" strike="noStrike" kern="1200" cap="none" spc="0" normalizeH="0" baseline="0" noProof="0" dirty="0">
                <a:ln>
                  <a:noFill/>
                </a:ln>
                <a:solidFill>
                  <a:prstClr val="black"/>
                </a:solidFill>
                <a:effectLst/>
                <a:uLnTx/>
                <a:uFillTx/>
                <a:latin typeface="Calibri" panose="020F0502020204030204"/>
                <a:ea typeface="+mn-ea"/>
                <a:cs typeface="+mn-cs"/>
              </a:rPr>
              <a:t>However, </a:t>
            </a: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it integrates key marketing strategies that create </a:t>
            </a:r>
            <a:r>
              <a:rPr kumimoji="0" lang="en-GB" sz="2000" b="1" i="0" u="none" strike="noStrike" kern="1200" cap="none" spc="0" normalizeH="0" baseline="0" noProof="0" dirty="0">
                <a:ln>
                  <a:noFill/>
                </a:ln>
                <a:solidFill>
                  <a:prstClr val="black"/>
                </a:solidFill>
                <a:effectLst/>
                <a:uLnTx/>
                <a:uFillTx/>
                <a:latin typeface="Calibri" panose="020F0502020204030204"/>
                <a:ea typeface="+mn-ea"/>
                <a:cs typeface="+mn-cs"/>
              </a:rPr>
              <a:t>brand awareness</a:t>
            </a: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en-GB" sz="2000" b="1" i="0" u="none" strike="noStrike" kern="1200" cap="none" spc="0" normalizeH="0" baseline="0" noProof="0" dirty="0">
                <a:ln>
                  <a:noFill/>
                </a:ln>
                <a:solidFill>
                  <a:prstClr val="black"/>
                </a:solidFill>
                <a:effectLst/>
                <a:uLnTx/>
                <a:uFillTx/>
                <a:latin typeface="Calibri" panose="020F0502020204030204"/>
                <a:ea typeface="+mn-ea"/>
                <a:cs typeface="+mn-cs"/>
              </a:rPr>
              <a:t>build customer loyalty</a:t>
            </a: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 and drive product sales .</a:t>
            </a:r>
          </a:p>
          <a:p>
            <a:endParaRPr lang="en-GB" dirty="0"/>
          </a:p>
        </p:txBody>
      </p:sp>
      <p:pic>
        <p:nvPicPr>
          <p:cNvPr id="6" name="Content Placeholder 5" descr="The 7 Ps of Marketing Mix | SkillsYouNeed">
            <a:extLst>
              <a:ext uri="{FF2B5EF4-FFF2-40B4-BE49-F238E27FC236}">
                <a16:creationId xmlns:a16="http://schemas.microsoft.com/office/drawing/2014/main" id="{2DEDC61D-9AC1-9C39-9B82-721C483FA8CC}"/>
              </a:ext>
            </a:extLst>
          </p:cNvPr>
          <p:cNvPicPr>
            <a:picLocks noGrp="1" noChangeAspect="1" noChangeArrowheads="1"/>
          </p:cNvPicPr>
          <p:nvPr>
            <p:ph sz="half" idx="2"/>
          </p:nvPr>
        </p:nvPicPr>
        <p:blipFill>
          <a:blip r:embed="rId5">
            <a:extLst>
              <a:ext uri="{28A0092B-C50C-407E-A947-70E740481C1C}">
                <a14:useLocalDpi xmlns:a14="http://schemas.microsoft.com/office/drawing/2010/main" val="0"/>
              </a:ext>
            </a:extLst>
          </a:blip>
          <a:srcRect/>
          <a:stretch>
            <a:fillRect/>
          </a:stretch>
        </p:blipFill>
        <p:spPr bwMode="auto">
          <a:xfrm>
            <a:off x="6272408" y="1359396"/>
            <a:ext cx="5181600" cy="43352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069633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US" sz="4400" b="1" i="0" u="none" strike="noStrike" kern="1200" cap="none" spc="0" normalizeH="0" baseline="0" noProof="0" dirty="0">
                <a:ln>
                  <a:noFill/>
                </a:ln>
                <a:solidFill>
                  <a:prstClr val="black"/>
                </a:solidFill>
                <a:effectLst/>
                <a:uLnTx/>
                <a:uFillTx/>
                <a:latin typeface="Calibri Light" panose="020F0302020204030204"/>
                <a:ea typeface="+mj-ea"/>
                <a:cs typeface="+mj-cs"/>
              </a:rPr>
              <a:t>Branding &amp; Marketing theory </a:t>
            </a:r>
            <a:endParaRPr lang="en-GB" b="1"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600" b="0" i="0" u="none" strike="noStrike" kern="1200" cap="none" spc="0" normalizeH="0" baseline="0" noProof="0" dirty="0">
                <a:ln>
                  <a:noFill/>
                </a:ln>
                <a:solidFill>
                  <a:prstClr val="black"/>
                </a:solidFill>
                <a:effectLst/>
                <a:uLnTx/>
                <a:uFillTx/>
                <a:latin typeface="Calibri" panose="020F0502020204030204"/>
                <a:ea typeface="+mn-ea"/>
                <a:cs typeface="+mn-cs"/>
              </a:rPr>
              <a:t>Brand theory relates to the </a:t>
            </a:r>
            <a:r>
              <a:rPr kumimoji="0" lang="en-GB" sz="2600" b="0" i="1" u="none" strike="noStrike" kern="1200" cap="none" spc="0" normalizeH="0" baseline="0" noProof="0" dirty="0">
                <a:ln>
                  <a:noFill/>
                </a:ln>
                <a:solidFill>
                  <a:prstClr val="black"/>
                </a:solidFill>
                <a:effectLst/>
                <a:uLnTx/>
                <a:uFillTx/>
                <a:latin typeface="Calibri" panose="020F0502020204030204"/>
                <a:ea typeface="+mn-ea"/>
                <a:cs typeface="+mn-cs"/>
              </a:rPr>
              <a:t>strategic use </a:t>
            </a:r>
            <a:r>
              <a:rPr kumimoji="0" lang="en-GB" sz="2600" b="0" i="0" u="none" strike="noStrike" kern="1200" cap="none" spc="0" normalizeH="0" baseline="0" noProof="0" dirty="0">
                <a:ln>
                  <a:noFill/>
                </a:ln>
                <a:solidFill>
                  <a:prstClr val="black"/>
                </a:solidFill>
                <a:effectLst/>
                <a:uLnTx/>
                <a:uFillTx/>
                <a:latin typeface="Calibri" panose="020F0502020204030204"/>
                <a:ea typeface="+mn-ea"/>
                <a:cs typeface="+mn-cs"/>
              </a:rPr>
              <a:t>of branding not as individual tactics, but as the foundation for company growth.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600" b="0" i="0" u="none" strike="noStrike" kern="1200" cap="none" spc="0" normalizeH="0" baseline="0" noProof="0" dirty="0">
                <a:ln>
                  <a:noFill/>
                </a:ln>
                <a:solidFill>
                  <a:prstClr val="black"/>
                </a:solidFill>
                <a:effectLst/>
                <a:uLnTx/>
                <a:uFillTx/>
                <a:latin typeface="Calibri" panose="020F0502020204030204"/>
                <a:ea typeface="+mn-ea"/>
                <a:cs typeface="+mn-cs"/>
              </a:rPr>
              <a:t>It's about aligning the core principles of messaging (advertising)  and positioning (of the brand) to fuel marketing.</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600" b="0" i="0" u="none" strike="noStrike" kern="1200" cap="none" spc="0" normalizeH="0" baseline="0" noProof="0" dirty="0">
                <a:ln>
                  <a:noFill/>
                </a:ln>
                <a:solidFill>
                  <a:prstClr val="black"/>
                </a:solidFill>
                <a:effectLst/>
                <a:uLnTx/>
                <a:uFillTx/>
                <a:latin typeface="Calibri" panose="020F0502020204030204"/>
                <a:ea typeface="+mn-ea"/>
                <a:cs typeface="+mn-cs"/>
              </a:rPr>
              <a:t>Marketing and branding theories are important as they </a:t>
            </a:r>
            <a:r>
              <a:rPr kumimoji="0" lang="en-GB" sz="2600" b="1" i="0" u="none" strike="noStrike" kern="1200" cap="none" spc="0" normalizeH="0" baseline="0" noProof="0" dirty="0">
                <a:ln>
                  <a:noFill/>
                </a:ln>
                <a:solidFill>
                  <a:prstClr val="black"/>
                </a:solidFill>
                <a:effectLst/>
                <a:uLnTx/>
                <a:uFillTx/>
                <a:latin typeface="Calibri" panose="020F0502020204030204"/>
                <a:ea typeface="+mn-ea"/>
                <a:cs typeface="+mn-cs"/>
              </a:rPr>
              <a:t>provide a deeper understanding of customers and their needs, motivation, and goals</a:t>
            </a:r>
            <a:r>
              <a:rPr kumimoji="0" lang="en-GB" sz="2600" b="0" i="0" u="none" strike="noStrike" kern="1200" cap="none" spc="0" normalizeH="0" baseline="0" noProof="0" dirty="0">
                <a:ln>
                  <a:noFill/>
                </a:ln>
                <a:solidFill>
                  <a:prstClr val="black"/>
                </a:solidFill>
                <a:effectLst/>
                <a:uLnTx/>
                <a:uFillTx/>
                <a:latin typeface="Calibri" panose="020F0502020204030204"/>
                <a:ea typeface="+mn-ea"/>
                <a:cs typeface="+mn-cs"/>
              </a:rPr>
              <a:t>.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600" b="0" i="0" u="none" strike="noStrike" kern="1200" cap="none" spc="0" normalizeH="0" baseline="0" noProof="0" dirty="0">
                <a:ln>
                  <a:noFill/>
                </a:ln>
                <a:solidFill>
                  <a:prstClr val="black"/>
                </a:solidFill>
                <a:effectLst/>
                <a:uLnTx/>
                <a:uFillTx/>
                <a:latin typeface="Calibri" panose="020F0502020204030204"/>
                <a:ea typeface="+mn-ea"/>
                <a:cs typeface="+mn-cs"/>
              </a:rPr>
              <a:t>They also facilitate an understanding the market in which the organisation is operating. </a:t>
            </a:r>
            <a:endParaRPr kumimoji="0" lang="en-US" sz="26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indent="0">
              <a:buNone/>
            </a:pPr>
            <a:endParaRPr lang="en-GB" dirty="0"/>
          </a:p>
        </p:txBody>
      </p:sp>
    </p:spTree>
    <p:extLst>
      <p:ext uri="{BB962C8B-B14F-4D97-AF65-F5344CB8AC3E}">
        <p14:creationId xmlns:p14="http://schemas.microsoft.com/office/powerpoint/2010/main" val="212629437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US" sz="4400" b="1" i="0" u="none" strike="noStrike" kern="1200" cap="none" spc="0" normalizeH="0" baseline="0" noProof="0" dirty="0">
                <a:ln>
                  <a:noFill/>
                </a:ln>
                <a:solidFill>
                  <a:prstClr val="black"/>
                </a:solidFill>
                <a:effectLst/>
                <a:uLnTx/>
                <a:uFillTx/>
                <a:latin typeface="Calibri Light" panose="020F0302020204030204"/>
                <a:ea typeface="+mj-ea"/>
                <a:cs typeface="+mj-cs"/>
              </a:rPr>
              <a:t>Product </a:t>
            </a:r>
            <a:endParaRPr lang="en-GB" dirty="0"/>
          </a:p>
        </p:txBody>
      </p:sp>
      <p:sp>
        <p:nvSpPr>
          <p:cNvPr id="2" name="Content Placeholder 1">
            <a:extLst>
              <a:ext uri="{FF2B5EF4-FFF2-40B4-BE49-F238E27FC236}">
                <a16:creationId xmlns:a16="http://schemas.microsoft.com/office/drawing/2014/main" id="{F0E386FD-BB6B-33B1-194E-B0F7BAACAB27}"/>
              </a:ext>
            </a:extLst>
          </p:cNvPr>
          <p:cNvSpPr>
            <a:spLocks noGrp="1"/>
          </p:cNvSpPr>
          <p:nvPr>
            <p:ph sz="half" idx="1"/>
          </p:nvPr>
        </p:nvSpPr>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The first element of the marketing mix is your product.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A product can be an item or service that is  built to satisfy the needs of a consumer group.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The critical component of an effective product is ensuring that that you have the right product for the demands of your market.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An organisation would need to assess the way that the brand offerings are evaluated.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Assess whether the brand is offering the right solutions at the right time</a:t>
            </a:r>
          </a:p>
          <a:p>
            <a:pPr marL="0" indent="0">
              <a:buNone/>
            </a:pPr>
            <a:endParaRPr lang="en-GB" dirty="0"/>
          </a:p>
        </p:txBody>
      </p:sp>
      <p:sp>
        <p:nvSpPr>
          <p:cNvPr id="3" name="Content Placeholder 2">
            <a:extLst>
              <a:ext uri="{FF2B5EF4-FFF2-40B4-BE49-F238E27FC236}">
                <a16:creationId xmlns:a16="http://schemas.microsoft.com/office/drawing/2014/main" id="{2521C42E-42BB-A6FA-19B7-740701847818}"/>
              </a:ext>
            </a:extLst>
          </p:cNvPr>
          <p:cNvSpPr>
            <a:spLocks noGrp="1"/>
          </p:cNvSpPr>
          <p:nvPr>
            <p:ph sz="half" idx="2"/>
          </p:nvPr>
        </p:nvSpPr>
        <p:spPr/>
        <p:txBody>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000" b="1" i="0" u="none" strike="noStrike" kern="1200" cap="none" spc="0" normalizeH="0" baseline="0" noProof="0" dirty="0">
                <a:ln>
                  <a:noFill/>
                </a:ln>
                <a:solidFill>
                  <a:prstClr val="black"/>
                </a:solidFill>
                <a:effectLst/>
                <a:uLnTx/>
                <a:uFillTx/>
                <a:latin typeface="Calibri" panose="020F0502020204030204"/>
                <a:ea typeface="+mn-ea"/>
                <a:cs typeface="+mn-cs"/>
              </a:rPr>
              <a:t>Consider….</a:t>
            </a:r>
          </a:p>
          <a:p>
            <a:pPr marL="514350" marR="0" lvl="0" indent="-514350" algn="l" defTabSz="914400" rtl="0" eaLnBrk="1" fontAlgn="auto" latinLnBrk="0" hangingPunct="1">
              <a:lnSpc>
                <a:spcPct val="90000"/>
              </a:lnSpc>
              <a:spcBef>
                <a:spcPts val="1000"/>
              </a:spcBef>
              <a:spcAft>
                <a:spcPts val="0"/>
              </a:spcAft>
              <a:buClrTx/>
              <a:buSzTx/>
              <a:buFont typeface="+mj-lt"/>
              <a:buAutoNum type="arabicPeriod"/>
              <a:tabLst/>
              <a:defRPr/>
            </a:pP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What does the customer stand to gain from the service/product?</a:t>
            </a:r>
          </a:p>
          <a:p>
            <a:pPr marL="514350" marR="0" lvl="0" indent="-514350" algn="l" defTabSz="914400" rtl="0" eaLnBrk="1" fontAlgn="auto" latinLnBrk="0" hangingPunct="1">
              <a:lnSpc>
                <a:spcPct val="90000"/>
              </a:lnSpc>
              <a:spcBef>
                <a:spcPts val="1000"/>
              </a:spcBef>
              <a:spcAft>
                <a:spcPts val="0"/>
              </a:spcAft>
              <a:buClrTx/>
              <a:buSzTx/>
              <a:buFont typeface="+mj-lt"/>
              <a:buAutoNum type="arabicPeriod"/>
              <a:tabLst/>
              <a:defRPr/>
            </a:pP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How will the customer use the product?</a:t>
            </a:r>
          </a:p>
          <a:p>
            <a:pPr marL="514350" marR="0" lvl="0" indent="-514350" algn="l" defTabSz="914400" rtl="0" eaLnBrk="1" fontAlgn="auto" latinLnBrk="0" hangingPunct="1">
              <a:lnSpc>
                <a:spcPct val="90000"/>
              </a:lnSpc>
              <a:spcBef>
                <a:spcPts val="1000"/>
              </a:spcBef>
              <a:spcAft>
                <a:spcPts val="0"/>
              </a:spcAft>
              <a:buClrTx/>
              <a:buSzTx/>
              <a:buFont typeface="+mj-lt"/>
              <a:buAutoNum type="arabicPeriod"/>
              <a:tabLst/>
              <a:defRPr/>
            </a:pP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What features must the product have to meet consumer needs?</a:t>
            </a:r>
          </a:p>
          <a:p>
            <a:pPr marL="514350" marR="0" lvl="0" indent="-514350" algn="l" defTabSz="914400" rtl="0" eaLnBrk="1" fontAlgn="auto" latinLnBrk="0" hangingPunct="1">
              <a:lnSpc>
                <a:spcPct val="90000"/>
              </a:lnSpc>
              <a:spcBef>
                <a:spcPts val="1000"/>
              </a:spcBef>
              <a:spcAft>
                <a:spcPts val="0"/>
              </a:spcAft>
              <a:buClrTx/>
              <a:buSzTx/>
              <a:buFont typeface="+mj-lt"/>
              <a:buAutoNum type="arabicPeriod"/>
              <a:tabLst/>
              <a:defRPr/>
            </a:pP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Have any necessary features been missed?</a:t>
            </a:r>
          </a:p>
          <a:p>
            <a:pPr marL="514350" marR="0" lvl="0" indent="-514350" algn="l" defTabSz="914400" rtl="0" eaLnBrk="1" fontAlgn="auto" latinLnBrk="0" hangingPunct="1">
              <a:lnSpc>
                <a:spcPct val="90000"/>
              </a:lnSpc>
              <a:spcBef>
                <a:spcPts val="1000"/>
              </a:spcBef>
              <a:spcAft>
                <a:spcPts val="0"/>
              </a:spcAft>
              <a:buClrTx/>
              <a:buSzTx/>
              <a:buFont typeface="+mj-lt"/>
              <a:buAutoNum type="arabicPeriod"/>
              <a:tabLst/>
              <a:defRPr/>
            </a:pP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Are there any unnecessary features?</a:t>
            </a:r>
          </a:p>
          <a:p>
            <a:pPr marL="514350" marR="0" lvl="0" indent="-514350" algn="l" defTabSz="914400" rtl="0" eaLnBrk="1" fontAlgn="auto" latinLnBrk="0" hangingPunct="1">
              <a:lnSpc>
                <a:spcPct val="90000"/>
              </a:lnSpc>
              <a:spcBef>
                <a:spcPts val="1000"/>
              </a:spcBef>
              <a:spcAft>
                <a:spcPts val="0"/>
              </a:spcAft>
              <a:buClrTx/>
              <a:buSzTx/>
              <a:buFont typeface="+mj-lt"/>
              <a:buAutoNum type="arabicPeriod"/>
              <a:tabLst/>
              <a:defRPr/>
            </a:pP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How is the product different from those offered by competitors?</a:t>
            </a:r>
          </a:p>
          <a:p>
            <a:pPr marL="0" indent="0">
              <a:buNone/>
            </a:pPr>
            <a:endParaRPr lang="en-GB" dirty="0"/>
          </a:p>
        </p:txBody>
      </p:sp>
    </p:spTree>
    <p:extLst>
      <p:ext uri="{BB962C8B-B14F-4D97-AF65-F5344CB8AC3E}">
        <p14:creationId xmlns:p14="http://schemas.microsoft.com/office/powerpoint/2010/main" val="324114904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US" sz="4400" b="1" i="0" u="none" strike="noStrike" kern="1200" cap="none" spc="0" normalizeH="0" baseline="0" noProof="0" dirty="0">
                <a:ln>
                  <a:noFill/>
                </a:ln>
                <a:solidFill>
                  <a:prstClr val="black"/>
                </a:solidFill>
                <a:effectLst/>
                <a:uLnTx/>
                <a:uFillTx/>
                <a:latin typeface="Calibri Light" panose="020F0302020204030204"/>
                <a:ea typeface="+mj-ea"/>
                <a:cs typeface="+mj-cs"/>
              </a:rPr>
              <a:t>Price </a:t>
            </a:r>
            <a:endParaRPr lang="en-GB" dirty="0"/>
          </a:p>
        </p:txBody>
      </p:sp>
      <p:sp>
        <p:nvSpPr>
          <p:cNvPr id="2" name="Content Placeholder 1">
            <a:extLst>
              <a:ext uri="{FF2B5EF4-FFF2-40B4-BE49-F238E27FC236}">
                <a16:creationId xmlns:a16="http://schemas.microsoft.com/office/drawing/2014/main" id="{7CC011A6-DF88-4C22-09A8-5CA922CCD7EA}"/>
              </a:ext>
            </a:extLst>
          </p:cNvPr>
          <p:cNvSpPr>
            <a:spLocks noGrp="1"/>
          </p:cNvSpPr>
          <p:nvPr>
            <p:ph sz="half" idx="1"/>
          </p:nvPr>
        </p:nvSpPr>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200" b="0" i="0" u="none" strike="noStrike" kern="1200" cap="none" spc="0" normalizeH="0" baseline="0" noProof="0" dirty="0">
                <a:ln>
                  <a:noFill/>
                </a:ln>
                <a:solidFill>
                  <a:prstClr val="black"/>
                </a:solidFill>
                <a:effectLst/>
                <a:uLnTx/>
                <a:uFillTx/>
                <a:latin typeface="Calibri" panose="020F0502020204030204"/>
                <a:ea typeface="+mn-ea"/>
                <a:cs typeface="+mn-cs"/>
              </a:rPr>
              <a:t>It’s important to regularly assess the cost services and products to make sure that the organisation aligns with the marketplace.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200" b="0" i="0" u="none" strike="noStrike" kern="1200" cap="none" spc="0" normalizeH="0" baseline="0" noProof="0" dirty="0">
                <a:ln>
                  <a:noFill/>
                </a:ln>
                <a:solidFill>
                  <a:prstClr val="black"/>
                </a:solidFill>
                <a:effectLst/>
                <a:uLnTx/>
                <a:uFillTx/>
                <a:latin typeface="Calibri" panose="020F0502020204030204"/>
                <a:ea typeface="+mn-ea"/>
                <a:cs typeface="+mn-cs"/>
              </a:rPr>
              <a:t>Pricing is important as it will always have an impact on your customer’s perception of you (think about the brand’s image)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200" b="0" i="0" u="none" strike="noStrike" kern="1200" cap="none" spc="0" normalizeH="0" baseline="0" noProof="0" dirty="0">
                <a:ln>
                  <a:noFill/>
                </a:ln>
                <a:solidFill>
                  <a:prstClr val="black"/>
                </a:solidFill>
                <a:effectLst/>
                <a:uLnTx/>
                <a:uFillTx/>
                <a:latin typeface="Calibri" panose="020F0502020204030204"/>
                <a:ea typeface="+mn-ea"/>
                <a:cs typeface="+mn-cs"/>
              </a:rPr>
              <a:t>In some industries, a low price will be crucial. In others, a price that’s too low will indicate an inferior product or service.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200" b="0" i="0" u="none" strike="noStrike" kern="1200" cap="none" spc="0" normalizeH="0" baseline="0" noProof="0" dirty="0">
                <a:ln>
                  <a:noFill/>
                </a:ln>
                <a:solidFill>
                  <a:prstClr val="black"/>
                </a:solidFill>
                <a:effectLst/>
                <a:uLnTx/>
                <a:uFillTx/>
                <a:latin typeface="Calibri" panose="020F0502020204030204"/>
                <a:ea typeface="+mn-ea"/>
                <a:cs typeface="+mn-cs"/>
              </a:rPr>
              <a:t>Flexibility in pricing is also important</a:t>
            </a:r>
          </a:p>
          <a:p>
            <a:pPr marL="0" indent="0">
              <a:buNone/>
            </a:pPr>
            <a:endParaRPr lang="en-GB" dirty="0"/>
          </a:p>
        </p:txBody>
      </p:sp>
      <p:sp>
        <p:nvSpPr>
          <p:cNvPr id="3" name="Content Placeholder 2">
            <a:extLst>
              <a:ext uri="{FF2B5EF4-FFF2-40B4-BE49-F238E27FC236}">
                <a16:creationId xmlns:a16="http://schemas.microsoft.com/office/drawing/2014/main" id="{B3B38D45-562C-6E40-D64A-EFF204AA43D1}"/>
              </a:ext>
            </a:extLst>
          </p:cNvPr>
          <p:cNvSpPr>
            <a:spLocks noGrp="1"/>
          </p:cNvSpPr>
          <p:nvPr>
            <p:ph sz="half" idx="2"/>
          </p:nvPr>
        </p:nvSpPr>
        <p:spPr/>
        <p:txBody>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400" b="1" i="0" u="none" strike="noStrike" kern="1200" cap="none" spc="0" normalizeH="0" baseline="0" noProof="0" dirty="0">
                <a:ln>
                  <a:noFill/>
                </a:ln>
                <a:solidFill>
                  <a:prstClr val="black"/>
                </a:solidFill>
                <a:effectLst/>
                <a:uLnTx/>
                <a:uFillTx/>
                <a:latin typeface="Calibri" panose="020F0502020204030204"/>
                <a:ea typeface="+mn-ea"/>
                <a:cs typeface="+mn-cs"/>
              </a:rPr>
              <a:t>Consider….</a:t>
            </a:r>
          </a:p>
          <a:p>
            <a:pPr marL="457200" marR="0" lvl="0" indent="-457200" algn="l" defTabSz="914400" rtl="0" eaLnBrk="1" fontAlgn="auto" latinLnBrk="0" hangingPunct="1">
              <a:lnSpc>
                <a:spcPct val="90000"/>
              </a:lnSpc>
              <a:spcBef>
                <a:spcPts val="1000"/>
              </a:spcBef>
              <a:spcAft>
                <a:spcPts val="0"/>
              </a:spcAft>
              <a:buClrTx/>
              <a:buSzTx/>
              <a:buFont typeface="+mj-lt"/>
              <a:buAutoNum type="arabicPeriod"/>
              <a:tabLst/>
              <a:defRPr/>
            </a:pP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How much it costs to make the product?</a:t>
            </a:r>
          </a:p>
          <a:p>
            <a:pPr marL="457200" marR="0" lvl="0" indent="-457200" algn="l" defTabSz="914400" rtl="0" eaLnBrk="1" fontAlgn="auto" latinLnBrk="0" hangingPunct="1">
              <a:lnSpc>
                <a:spcPct val="90000"/>
              </a:lnSpc>
              <a:spcBef>
                <a:spcPts val="1000"/>
              </a:spcBef>
              <a:spcAft>
                <a:spcPts val="0"/>
              </a:spcAft>
              <a:buClrTx/>
              <a:buSzTx/>
              <a:buFont typeface="+mj-lt"/>
              <a:buAutoNum type="arabicPeriod"/>
              <a:tabLst/>
              <a:defRPr/>
            </a:pP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What the perceived product value is for the customer?</a:t>
            </a:r>
          </a:p>
          <a:p>
            <a:pPr marL="457200" marR="0" lvl="0" indent="-457200" algn="l" defTabSz="914400" rtl="0" eaLnBrk="1" fontAlgn="auto" latinLnBrk="0" hangingPunct="1">
              <a:lnSpc>
                <a:spcPct val="90000"/>
              </a:lnSpc>
              <a:spcBef>
                <a:spcPts val="1000"/>
              </a:spcBef>
              <a:spcAft>
                <a:spcPts val="0"/>
              </a:spcAft>
              <a:buClrTx/>
              <a:buSzTx/>
              <a:buFont typeface="+mj-lt"/>
              <a:buAutoNum type="arabicPeriod"/>
              <a:tabLst/>
              <a:defRPr/>
            </a:pP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Whether a slight decrease in price could improve your positioning?</a:t>
            </a:r>
          </a:p>
          <a:p>
            <a:pPr marL="457200" marR="0" lvl="0" indent="-457200" algn="l" defTabSz="914400" rtl="0" eaLnBrk="1" fontAlgn="auto" latinLnBrk="0" hangingPunct="1">
              <a:lnSpc>
                <a:spcPct val="90000"/>
              </a:lnSpc>
              <a:spcBef>
                <a:spcPts val="1000"/>
              </a:spcBef>
              <a:spcAft>
                <a:spcPts val="0"/>
              </a:spcAft>
              <a:buClrTx/>
              <a:buSzTx/>
              <a:buFont typeface="+mj-lt"/>
              <a:buAutoNum type="arabicPeriod"/>
              <a:tabLst/>
              <a:defRPr/>
            </a:pP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Whether the current pricing can keep up with competitors?</a:t>
            </a:r>
          </a:p>
          <a:p>
            <a:pPr marL="0" indent="0">
              <a:buNone/>
            </a:pPr>
            <a:endParaRPr lang="en-GB" dirty="0"/>
          </a:p>
        </p:txBody>
      </p:sp>
    </p:spTree>
    <p:extLst>
      <p:ext uri="{BB962C8B-B14F-4D97-AF65-F5344CB8AC3E}">
        <p14:creationId xmlns:p14="http://schemas.microsoft.com/office/powerpoint/2010/main" val="263767349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US" sz="4400" b="1" i="0" u="none" strike="noStrike" kern="1200" cap="none" spc="0" normalizeH="0" baseline="0" noProof="0" dirty="0">
                <a:ln>
                  <a:noFill/>
                </a:ln>
                <a:solidFill>
                  <a:prstClr val="black"/>
                </a:solidFill>
                <a:effectLst/>
                <a:uLnTx/>
                <a:uFillTx/>
                <a:latin typeface="Calibri Light" panose="020F0302020204030204"/>
                <a:ea typeface="+mj-ea"/>
                <a:cs typeface="+mj-cs"/>
              </a:rPr>
              <a:t>Place </a:t>
            </a:r>
            <a:endParaRPr lang="en-GB" dirty="0"/>
          </a:p>
        </p:txBody>
      </p:sp>
      <p:sp>
        <p:nvSpPr>
          <p:cNvPr id="2" name="Content Placeholder 1">
            <a:extLst>
              <a:ext uri="{FF2B5EF4-FFF2-40B4-BE49-F238E27FC236}">
                <a16:creationId xmlns:a16="http://schemas.microsoft.com/office/drawing/2014/main" id="{34F503CF-9B63-DB4A-02AB-7F9D15A3F316}"/>
              </a:ext>
            </a:extLst>
          </p:cNvPr>
          <p:cNvSpPr>
            <a:spLocks noGrp="1"/>
          </p:cNvSpPr>
          <p:nvPr>
            <p:ph sz="half" idx="1"/>
          </p:nvPr>
        </p:nvSpPr>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Placement is often an overlooked aspect of branding and marketing.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However, placement is essential in the marketing mix.</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The organisation needs to be equipped to position and distribute the product in a format that’s accessible to potential buyers.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An in depth understanding of the target market is required for this </a:t>
            </a:r>
          </a:p>
          <a:p>
            <a:pPr marL="0" indent="0">
              <a:buNone/>
            </a:pPr>
            <a:endParaRPr lang="en-GB" dirty="0"/>
          </a:p>
        </p:txBody>
      </p:sp>
      <p:sp>
        <p:nvSpPr>
          <p:cNvPr id="3" name="Content Placeholder 2">
            <a:extLst>
              <a:ext uri="{FF2B5EF4-FFF2-40B4-BE49-F238E27FC236}">
                <a16:creationId xmlns:a16="http://schemas.microsoft.com/office/drawing/2014/main" id="{A6EC8C66-9308-7F6F-25B0-5F931682D4FB}"/>
              </a:ext>
            </a:extLst>
          </p:cNvPr>
          <p:cNvSpPr>
            <a:spLocks noGrp="1"/>
          </p:cNvSpPr>
          <p:nvPr>
            <p:ph sz="half" idx="2"/>
          </p:nvPr>
        </p:nvSpPr>
        <p:spPr/>
        <p:txBody>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400" b="1" i="0" u="none" strike="noStrike" kern="1200" cap="none" spc="0" normalizeH="0" baseline="0" noProof="0" dirty="0">
                <a:ln>
                  <a:noFill/>
                </a:ln>
                <a:solidFill>
                  <a:prstClr val="black"/>
                </a:solidFill>
                <a:effectLst/>
                <a:uLnTx/>
                <a:uFillTx/>
                <a:latin typeface="Calibri" panose="020F0502020204030204"/>
                <a:ea typeface="+mn-ea"/>
                <a:cs typeface="+mn-cs"/>
              </a:rPr>
              <a:t>Consider…</a:t>
            </a:r>
          </a:p>
          <a:p>
            <a:pPr marL="514350" marR="0" lvl="0" indent="-514350" algn="l" defTabSz="914400" rtl="0" eaLnBrk="1" fontAlgn="auto" latinLnBrk="0" hangingPunct="1">
              <a:lnSpc>
                <a:spcPct val="90000"/>
              </a:lnSpc>
              <a:spcBef>
                <a:spcPts val="1000"/>
              </a:spcBef>
              <a:spcAft>
                <a:spcPts val="0"/>
              </a:spcAft>
              <a:buClrTx/>
              <a:buSzTx/>
              <a:buFont typeface="+mj-lt"/>
              <a:buAutoNum type="arabicPeriod"/>
              <a:tabLst/>
              <a:defRPr/>
            </a:pP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Where the  customers look for the product.</a:t>
            </a:r>
          </a:p>
          <a:p>
            <a:pPr marL="514350" marR="0" lvl="0" indent="-514350" algn="l" defTabSz="914400" rtl="0" eaLnBrk="1" fontAlgn="auto" latinLnBrk="0" hangingPunct="1">
              <a:lnSpc>
                <a:spcPct val="90000"/>
              </a:lnSpc>
              <a:spcBef>
                <a:spcPts val="1000"/>
              </a:spcBef>
              <a:spcAft>
                <a:spcPts val="0"/>
              </a:spcAft>
              <a:buClrTx/>
              <a:buSzTx/>
              <a:buFont typeface="+mj-lt"/>
              <a:buAutoNum type="arabicPeriod"/>
              <a:tabLst/>
              <a:defRPr/>
            </a:pP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Where the customers spend their time Highstreet, in store, online, etc.</a:t>
            </a:r>
          </a:p>
          <a:p>
            <a:pPr marL="514350" marR="0" lvl="0" indent="-514350" algn="l" defTabSz="914400" rtl="0" eaLnBrk="1" fontAlgn="auto" latinLnBrk="0" hangingPunct="1">
              <a:lnSpc>
                <a:spcPct val="90000"/>
              </a:lnSpc>
              <a:spcBef>
                <a:spcPts val="1000"/>
              </a:spcBef>
              <a:spcAft>
                <a:spcPts val="0"/>
              </a:spcAft>
              <a:buClrTx/>
              <a:buSzTx/>
              <a:buFont typeface="+mj-lt"/>
              <a:buAutoNum type="arabicPeriod"/>
              <a:tabLst/>
              <a:defRPr/>
            </a:pP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How the  distribution strategy is similar and different to the  competitors.</a:t>
            </a:r>
          </a:p>
          <a:p>
            <a:pPr marL="514350" marR="0" lvl="0" indent="-514350" algn="l" defTabSz="914400" rtl="0" eaLnBrk="1" fontAlgn="auto" latinLnBrk="0" hangingPunct="1">
              <a:lnSpc>
                <a:spcPct val="90000"/>
              </a:lnSpc>
              <a:spcBef>
                <a:spcPts val="1000"/>
              </a:spcBef>
              <a:spcAft>
                <a:spcPts val="0"/>
              </a:spcAft>
              <a:buClrTx/>
              <a:buSzTx/>
              <a:buFont typeface="+mj-lt"/>
              <a:buAutoNum type="arabicPeriod"/>
              <a:tabLst/>
              <a:defRPr/>
            </a:pP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Whether there is a requirement for a stronger sales force.</a:t>
            </a:r>
          </a:p>
          <a:p>
            <a:pPr marL="0" indent="0">
              <a:buNone/>
            </a:pPr>
            <a:endParaRPr lang="en-GB" dirty="0"/>
          </a:p>
        </p:txBody>
      </p:sp>
    </p:spTree>
    <p:extLst>
      <p:ext uri="{BB962C8B-B14F-4D97-AF65-F5344CB8AC3E}">
        <p14:creationId xmlns:p14="http://schemas.microsoft.com/office/powerpoint/2010/main" val="109925167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US" sz="4400" b="1" i="0" u="none" strike="noStrike" kern="1200" cap="none" spc="0" normalizeH="0" baseline="0" noProof="0" dirty="0">
                <a:ln>
                  <a:noFill/>
                </a:ln>
                <a:solidFill>
                  <a:prstClr val="black"/>
                </a:solidFill>
                <a:effectLst/>
                <a:uLnTx/>
                <a:uFillTx/>
                <a:latin typeface="Calibri Light" panose="020F0302020204030204"/>
                <a:ea typeface="+mj-ea"/>
                <a:cs typeface="+mj-cs"/>
              </a:rPr>
              <a:t>Promotion</a:t>
            </a:r>
            <a:endParaRPr lang="en-GB" dirty="0"/>
          </a:p>
        </p:txBody>
      </p:sp>
      <p:sp>
        <p:nvSpPr>
          <p:cNvPr id="2" name="Content Placeholder 1">
            <a:extLst>
              <a:ext uri="{FF2B5EF4-FFF2-40B4-BE49-F238E27FC236}">
                <a16:creationId xmlns:a16="http://schemas.microsoft.com/office/drawing/2014/main" id="{243989C2-A562-4ACB-30E8-768C012E62E5}"/>
              </a:ext>
            </a:extLst>
          </p:cNvPr>
          <p:cNvSpPr>
            <a:spLocks noGrp="1"/>
          </p:cNvSpPr>
          <p:nvPr>
            <p:ph sz="half" idx="1"/>
          </p:nvPr>
        </p:nvSpPr>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Promotion includes all communication methods that an organisation uses to  tell customers  about their services or products.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Even minimal changes to your promotion and sales strategies can introduce dramatic changes to your engagement and profits.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Changing the subject line on emails or switching out a colour on branding materials can all lead to instantly higher sales.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Think about the importance of evolving – changing brands  </a:t>
            </a:r>
          </a:p>
          <a:p>
            <a:pPr marL="0" indent="0">
              <a:buNone/>
            </a:pPr>
            <a:endParaRPr lang="en-GB" dirty="0"/>
          </a:p>
        </p:txBody>
      </p:sp>
      <p:sp>
        <p:nvSpPr>
          <p:cNvPr id="3" name="Content Placeholder 2">
            <a:extLst>
              <a:ext uri="{FF2B5EF4-FFF2-40B4-BE49-F238E27FC236}">
                <a16:creationId xmlns:a16="http://schemas.microsoft.com/office/drawing/2014/main" id="{2BBE0AE2-FACC-D49D-E3D8-1116C02433E8}"/>
              </a:ext>
            </a:extLst>
          </p:cNvPr>
          <p:cNvSpPr>
            <a:spLocks noGrp="1"/>
          </p:cNvSpPr>
          <p:nvPr>
            <p:ph sz="half" idx="2"/>
          </p:nvPr>
        </p:nvSpPr>
        <p:spPr/>
        <p:txBody>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000" b="1" i="0" u="none" strike="noStrike" kern="1200" cap="none" spc="0" normalizeH="0" baseline="0" noProof="0" dirty="0">
                <a:ln>
                  <a:noFill/>
                </a:ln>
                <a:solidFill>
                  <a:prstClr val="black"/>
                </a:solidFill>
                <a:effectLst/>
                <a:uLnTx/>
                <a:uFillTx/>
                <a:latin typeface="Calibri" panose="020F0502020204030204"/>
                <a:ea typeface="+mn-ea"/>
                <a:cs typeface="+mn-cs"/>
              </a:rPr>
              <a:t>Consider….</a:t>
            </a:r>
          </a:p>
          <a:p>
            <a:pPr marL="457200" marR="0" lvl="0" indent="-457200" algn="l" defTabSz="914400" rtl="0" eaLnBrk="1" fontAlgn="auto" latinLnBrk="0" hangingPunct="1">
              <a:lnSpc>
                <a:spcPct val="90000"/>
              </a:lnSpc>
              <a:spcBef>
                <a:spcPts val="1000"/>
              </a:spcBef>
              <a:spcAft>
                <a:spcPts val="0"/>
              </a:spcAft>
              <a:buClrTx/>
              <a:buSzTx/>
              <a:buFont typeface="+mj-lt"/>
              <a:buAutoNum type="arabicPeriod"/>
              <a:tabLst/>
              <a:defRPr/>
            </a:pP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How can the organisation engage with potential buyers?</a:t>
            </a:r>
          </a:p>
          <a:p>
            <a:pPr marL="457200" marR="0" lvl="0" indent="-457200" algn="l" defTabSz="914400" rtl="0" eaLnBrk="1" fontAlgn="auto" latinLnBrk="0" hangingPunct="1">
              <a:lnSpc>
                <a:spcPct val="90000"/>
              </a:lnSpc>
              <a:spcBef>
                <a:spcPts val="1000"/>
              </a:spcBef>
              <a:spcAft>
                <a:spcPts val="0"/>
              </a:spcAft>
              <a:buClrTx/>
              <a:buSzTx/>
              <a:buFont typeface="+mj-lt"/>
              <a:buAutoNum type="arabicPeriod"/>
              <a:tabLst/>
              <a:defRPr/>
            </a:pP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Where can an organisation find potential customers?</a:t>
            </a:r>
          </a:p>
          <a:p>
            <a:pPr marL="457200" marR="0" lvl="0" indent="-457200" algn="l" defTabSz="914400" rtl="0" eaLnBrk="1" fontAlgn="auto" latinLnBrk="0" hangingPunct="1">
              <a:lnSpc>
                <a:spcPct val="90000"/>
              </a:lnSpc>
              <a:spcBef>
                <a:spcPts val="1000"/>
              </a:spcBef>
              <a:spcAft>
                <a:spcPts val="0"/>
              </a:spcAft>
              <a:buClrTx/>
              <a:buSzTx/>
              <a:buFont typeface="+mj-lt"/>
              <a:buAutoNum type="arabicPeriod"/>
              <a:tabLst/>
              <a:defRPr/>
            </a:pP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What is the best time to promote a product or service?</a:t>
            </a:r>
          </a:p>
          <a:p>
            <a:pPr marL="457200" marR="0" lvl="0" indent="-457200" algn="l" defTabSz="914400" rtl="0" eaLnBrk="1" fontAlgn="auto" latinLnBrk="0" hangingPunct="1">
              <a:lnSpc>
                <a:spcPct val="90000"/>
              </a:lnSpc>
              <a:spcBef>
                <a:spcPts val="1000"/>
              </a:spcBef>
              <a:spcAft>
                <a:spcPts val="0"/>
              </a:spcAft>
              <a:buClrTx/>
              <a:buSzTx/>
              <a:buFont typeface="+mj-lt"/>
              <a:buAutoNum type="arabicPeriod"/>
              <a:tabLst/>
              <a:defRPr/>
            </a:pP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Can the organisation  benefit from a range of cross-communication solutions?</a:t>
            </a:r>
          </a:p>
          <a:p>
            <a:pPr marL="457200" marR="0" lvl="0" indent="-457200" algn="l" defTabSz="914400" rtl="0" eaLnBrk="1" fontAlgn="auto" latinLnBrk="0" hangingPunct="1">
              <a:lnSpc>
                <a:spcPct val="90000"/>
              </a:lnSpc>
              <a:spcBef>
                <a:spcPts val="1000"/>
              </a:spcBef>
              <a:spcAft>
                <a:spcPts val="0"/>
              </a:spcAft>
              <a:buClrTx/>
              <a:buSzTx/>
              <a:buFont typeface="+mj-lt"/>
              <a:buAutoNum type="arabicPeriod"/>
              <a:tabLst/>
              <a:defRPr/>
            </a:pP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What promotional strategies do competitors use?</a:t>
            </a:r>
          </a:p>
          <a:p>
            <a:pPr marL="0" indent="0">
              <a:buNone/>
            </a:pPr>
            <a:endParaRPr lang="en-GB" dirty="0"/>
          </a:p>
        </p:txBody>
      </p:sp>
    </p:spTree>
    <p:extLst>
      <p:ext uri="{BB962C8B-B14F-4D97-AF65-F5344CB8AC3E}">
        <p14:creationId xmlns:p14="http://schemas.microsoft.com/office/powerpoint/2010/main" val="250983169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US" sz="4400" b="1" i="0" u="none" strike="noStrike" kern="1200" cap="none" spc="0" normalizeH="0" baseline="0" noProof="0" dirty="0">
                <a:ln>
                  <a:noFill/>
                </a:ln>
                <a:solidFill>
                  <a:prstClr val="black"/>
                </a:solidFill>
                <a:effectLst/>
                <a:uLnTx/>
                <a:uFillTx/>
                <a:latin typeface="Calibri Light" panose="020F0302020204030204"/>
                <a:ea typeface="+mj-ea"/>
                <a:cs typeface="+mj-cs"/>
              </a:rPr>
              <a:t>People</a:t>
            </a:r>
            <a:endParaRPr lang="en-GB"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Excellent customer service not only converts to sales but can increase the customer base by referrals.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It’s important that everyone who represents the brand or deals with customers – including the digital I.e. chat bots– are fully trained sales professionals with a detailed knowledge of the product.</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Employees deliver the service and or product, so it is important to look beyond the customer as well. </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indent="0">
              <a:buNone/>
            </a:pPr>
            <a:endParaRPr lang="en-GB" dirty="0"/>
          </a:p>
        </p:txBody>
      </p:sp>
    </p:spTree>
    <p:extLst>
      <p:ext uri="{BB962C8B-B14F-4D97-AF65-F5344CB8AC3E}">
        <p14:creationId xmlns:p14="http://schemas.microsoft.com/office/powerpoint/2010/main" val="209248373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US" sz="4400" b="1" i="0" u="none" strike="noStrike" kern="1200" cap="none" spc="0" normalizeH="0" baseline="0" noProof="0" dirty="0">
                <a:ln>
                  <a:noFill/>
                </a:ln>
                <a:solidFill>
                  <a:prstClr val="black"/>
                </a:solidFill>
                <a:effectLst/>
                <a:uLnTx/>
                <a:uFillTx/>
                <a:latin typeface="Calibri Light" panose="020F0302020204030204"/>
                <a:ea typeface="+mj-ea"/>
                <a:cs typeface="+mj-cs"/>
              </a:rPr>
              <a:t>Physical evidence </a:t>
            </a:r>
            <a:endParaRPr lang="en-GB" b="1"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Physical evidence incorporates aspects of the organisation that proves the brand exists and that a purchase took place.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Examples of proof that a brand exists can include physical stores , offices, websites, receipts, invoices, follow up emails, newsletters etc.</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The organisation's  marketing mix must also take into consideration all the things your customer sees and  hears in relation to your product or service i.e. packaging, branding, store placement, social media etc. </a:t>
            </a:r>
          </a:p>
          <a:p>
            <a:pPr marL="0" indent="0">
              <a:buNone/>
            </a:pPr>
            <a:endParaRPr lang="en-GB" dirty="0"/>
          </a:p>
        </p:txBody>
      </p:sp>
    </p:spTree>
    <p:extLst>
      <p:ext uri="{BB962C8B-B14F-4D97-AF65-F5344CB8AC3E}">
        <p14:creationId xmlns:p14="http://schemas.microsoft.com/office/powerpoint/2010/main" val="375502332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US" sz="4400" b="1" i="0" u="none" strike="noStrike" kern="1200" cap="none" spc="0" normalizeH="0" baseline="0" noProof="0" dirty="0">
                <a:ln>
                  <a:noFill/>
                </a:ln>
                <a:solidFill>
                  <a:prstClr val="black"/>
                </a:solidFill>
                <a:effectLst/>
                <a:uLnTx/>
                <a:uFillTx/>
                <a:latin typeface="Calibri Light" panose="020F0302020204030204"/>
                <a:ea typeface="+mj-ea"/>
                <a:cs typeface="+mj-cs"/>
              </a:rPr>
              <a:t>Process</a:t>
            </a:r>
            <a:endParaRPr lang="en-GB"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This aspect focuses on the process of delivering the product to the consumer.</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The idea is that your processes should be designed for maximum efficiency and reliability.</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800" b="1" i="0" u="none" strike="noStrike" kern="1200" cap="none" spc="0" normalizeH="0" baseline="0" noProof="0" dirty="0">
                <a:ln>
                  <a:noFill/>
                </a:ln>
                <a:solidFill>
                  <a:prstClr val="black"/>
                </a:solidFill>
                <a:effectLst/>
                <a:uLnTx/>
                <a:uFillTx/>
                <a:latin typeface="Calibri" panose="020F0502020204030204"/>
                <a:ea typeface="+mn-ea"/>
                <a:cs typeface="+mn-cs"/>
              </a:rPr>
              <a:t>However, </a:t>
            </a: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they should also include features that are in line with the brand i.e. if you have a sustainability focus for example.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Think about online shopping, digital partnerships, logistics, supply chains etc.  </a:t>
            </a:r>
          </a:p>
          <a:p>
            <a:pPr marL="0" indent="0">
              <a:buNone/>
            </a:pPr>
            <a:endParaRPr lang="en-GB" dirty="0"/>
          </a:p>
        </p:txBody>
      </p:sp>
    </p:spTree>
    <p:extLst>
      <p:ext uri="{BB962C8B-B14F-4D97-AF65-F5344CB8AC3E}">
        <p14:creationId xmlns:p14="http://schemas.microsoft.com/office/powerpoint/2010/main" val="3296407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US" sz="4400" b="0" i="0" u="none" strike="noStrike" kern="1200" cap="none" spc="0" normalizeH="0" baseline="0" noProof="0" dirty="0">
                <a:ln>
                  <a:noFill/>
                </a:ln>
                <a:solidFill>
                  <a:prstClr val="black"/>
                </a:solidFill>
                <a:effectLst/>
                <a:uLnTx/>
                <a:uFillTx/>
                <a:latin typeface="Calibri Light" panose="020F0302020204030204"/>
                <a:ea typeface="+mj-ea"/>
                <a:cs typeface="+mj-cs"/>
              </a:rPr>
              <a:t>Other models and concepts to consider in your reading &amp; how to view them </a:t>
            </a:r>
            <a:endParaRPr lang="en-GB" dirty="0"/>
          </a:p>
        </p:txBody>
      </p:sp>
      <p:sp>
        <p:nvSpPr>
          <p:cNvPr id="2" name="Content Placeholder 1">
            <a:extLst>
              <a:ext uri="{FF2B5EF4-FFF2-40B4-BE49-F238E27FC236}">
                <a16:creationId xmlns:a16="http://schemas.microsoft.com/office/drawing/2014/main" id="{E20267D7-342E-FA32-9DD2-AF51785D357F}"/>
              </a:ext>
            </a:extLst>
          </p:cNvPr>
          <p:cNvSpPr>
            <a:spLocks noGrp="1"/>
          </p:cNvSpPr>
          <p:nvPr>
            <p:ph sz="half" idx="1"/>
          </p:nvPr>
        </p:nvSpPr>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Customer journey mapping</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Customer lifetime value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Porter’s 5 forces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PESTLE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STEEPLE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SWOT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RACE </a:t>
            </a:r>
          </a:p>
          <a:p>
            <a:pPr marL="0" indent="0">
              <a:buNone/>
            </a:pPr>
            <a:endParaRPr lang="en-GB" dirty="0"/>
          </a:p>
        </p:txBody>
      </p:sp>
      <p:sp>
        <p:nvSpPr>
          <p:cNvPr id="3" name="Content Placeholder 2">
            <a:extLst>
              <a:ext uri="{FF2B5EF4-FFF2-40B4-BE49-F238E27FC236}">
                <a16:creationId xmlns:a16="http://schemas.microsoft.com/office/drawing/2014/main" id="{F80FDF52-5141-8C7B-8DE7-534BF624B8E7}"/>
              </a:ext>
            </a:extLst>
          </p:cNvPr>
          <p:cNvSpPr>
            <a:spLocks noGrp="1"/>
          </p:cNvSpPr>
          <p:nvPr>
            <p:ph sz="half" idx="2"/>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There are others…but the important factor in using theories and models is to:</a:t>
            </a:r>
          </a:p>
          <a:p>
            <a:pPr marL="514350" marR="0" lvl="0" indent="-51435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Be critical! </a:t>
            </a:r>
          </a:p>
          <a:p>
            <a:pPr marL="514350" marR="0" lvl="0" indent="-51435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What are the pros and cons of the models/theories?</a:t>
            </a:r>
          </a:p>
          <a:p>
            <a:pPr marL="514350" marR="0" lvl="0" indent="-51435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Are some out of date? </a:t>
            </a:r>
          </a:p>
          <a:p>
            <a:pPr marL="514350" marR="0" lvl="0" indent="-51435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What is the most appropriate one to use for the organisation you are evaluating?</a:t>
            </a:r>
          </a:p>
          <a:p>
            <a:pPr marL="514350" marR="0" lvl="0" indent="-51435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Read around these theories and  models, don’t take them at face value! </a:t>
            </a:r>
          </a:p>
          <a:p>
            <a:pPr marL="0" indent="0">
              <a:buNone/>
            </a:pPr>
            <a:endParaRPr lang="en-GB" dirty="0"/>
          </a:p>
        </p:txBody>
      </p:sp>
    </p:spTree>
    <p:extLst>
      <p:ext uri="{BB962C8B-B14F-4D97-AF65-F5344CB8AC3E}">
        <p14:creationId xmlns:p14="http://schemas.microsoft.com/office/powerpoint/2010/main" val="343573099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US" sz="4400" b="1" i="0" u="none" strike="noStrike" kern="1200" cap="none" spc="0" normalizeH="0" baseline="0" noProof="0" dirty="0">
                <a:ln>
                  <a:noFill/>
                </a:ln>
                <a:solidFill>
                  <a:prstClr val="black"/>
                </a:solidFill>
                <a:effectLst/>
                <a:uLnTx/>
                <a:uFillTx/>
                <a:latin typeface="Calibri Light" panose="020F0302020204030204"/>
                <a:ea typeface="+mj-ea"/>
                <a:cs typeface="+mj-cs"/>
              </a:rPr>
              <a:t>Over to you – group activity </a:t>
            </a:r>
            <a:endParaRPr lang="en-GB" b="1"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Select an organisation as your focus for this exercise – remember the international element.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Use one of the theories/models covered today and assess your organisation against the model.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Provide a short presentation to the class. </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1" i="0" u="none" strike="noStrike" kern="1200" cap="none" spc="0" normalizeH="0" baseline="0" noProof="0" dirty="0">
                <a:ln>
                  <a:noFill/>
                </a:ln>
                <a:solidFill>
                  <a:prstClr val="black"/>
                </a:solidFill>
                <a:effectLst/>
                <a:uLnTx/>
                <a:uFillTx/>
                <a:latin typeface="Calibri" panose="020F0502020204030204"/>
                <a:ea typeface="+mn-ea"/>
                <a:cs typeface="+mn-cs"/>
              </a:rPr>
              <a:t>You should include: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A brief overview of your company</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A brief explanation of the model chosen and address why this is the most appropriate model.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A discussion of the  findings of your evaluation </a:t>
            </a:r>
          </a:p>
          <a:p>
            <a:pPr marL="0" indent="0">
              <a:buNone/>
            </a:pPr>
            <a:endParaRPr lang="en-GB" dirty="0"/>
          </a:p>
        </p:txBody>
      </p:sp>
    </p:spTree>
    <p:extLst>
      <p:ext uri="{BB962C8B-B14F-4D97-AF65-F5344CB8AC3E}">
        <p14:creationId xmlns:p14="http://schemas.microsoft.com/office/powerpoint/2010/main" val="36931670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descr="Navy background">
            <a:extLst>
              <a:ext uri="{FF2B5EF4-FFF2-40B4-BE49-F238E27FC236}">
                <a16:creationId xmlns:a16="http://schemas.microsoft.com/office/drawing/2014/main" id="{B97B31F7-AAC1-E0E4-B277-2E8C8CCCDBB2}"/>
              </a:ext>
            </a:extLst>
          </p:cNvPr>
          <p:cNvSpPr/>
          <p:nvPr/>
        </p:nvSpPr>
        <p:spPr>
          <a:xfrm>
            <a:off x="0" y="0"/>
            <a:ext cx="12192000" cy="685800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D7A504AC-B11A-F9D1-73C7-0F29DE735EF1}"/>
              </a:ext>
            </a:extLst>
          </p:cNvPr>
          <p:cNvSpPr txBox="1"/>
          <p:nvPr/>
        </p:nvSpPr>
        <p:spPr>
          <a:xfrm>
            <a:off x="496389" y="2171357"/>
            <a:ext cx="6261462" cy="767646"/>
          </a:xfrm>
          <a:prstGeom prst="rect">
            <a:avLst/>
          </a:prstGeom>
          <a:noFill/>
        </p:spPr>
        <p:txBody>
          <a:bodyPr wrap="square" rtlCol="0">
            <a:spAutoFit/>
          </a:bodyPr>
          <a:lstStyle/>
          <a:p>
            <a:pPr>
              <a:lnSpc>
                <a:spcPts val="6000"/>
              </a:lnSpc>
            </a:pPr>
            <a:r>
              <a:rPr lang="en-US" sz="2400" kern="2000" spc="-150" dirty="0">
                <a:solidFill>
                  <a:srgbClr val="4FB9A8"/>
                </a:solidFill>
                <a:latin typeface="Clash Display" pitchFamily="2" charset="0"/>
                <a:ea typeface="Inter V Medium" panose="02000503000000020004" pitchFamily="2" charset="0"/>
                <a:cs typeface="Inter V Medium" panose="02000503000000020004" pitchFamily="2" charset="0"/>
              </a:rPr>
              <a:t>Any questions?</a:t>
            </a:r>
          </a:p>
        </p:txBody>
      </p:sp>
      <p:sp>
        <p:nvSpPr>
          <p:cNvPr id="2" name="TextBox 1">
            <a:extLst>
              <a:ext uri="{FF2B5EF4-FFF2-40B4-BE49-F238E27FC236}">
                <a16:creationId xmlns:a16="http://schemas.microsoft.com/office/drawing/2014/main" id="{3960CD2A-FEF3-1F38-D057-1042EF95EE7B}"/>
              </a:ext>
            </a:extLst>
          </p:cNvPr>
          <p:cNvSpPr txBox="1"/>
          <p:nvPr/>
        </p:nvSpPr>
        <p:spPr>
          <a:xfrm>
            <a:off x="496389" y="472240"/>
            <a:ext cx="6261462" cy="861774"/>
          </a:xfrm>
          <a:prstGeom prst="rect">
            <a:avLst/>
          </a:prstGeom>
          <a:noFill/>
        </p:spPr>
        <p:txBody>
          <a:bodyPr wrap="square" rtlCol="0">
            <a:spAutoFit/>
          </a:bodyPr>
          <a:lstStyle/>
          <a:p>
            <a:pPr>
              <a:lnSpc>
                <a:spcPts val="6000"/>
              </a:lnSpc>
            </a:pPr>
            <a:r>
              <a:rPr lang="en-US" sz="5400" kern="2000" dirty="0">
                <a:solidFill>
                  <a:schemeClr val="bg1"/>
                </a:solidFill>
                <a:latin typeface="Clash Display Medium" pitchFamily="2" charset="0"/>
              </a:rPr>
              <a:t>Thank you!</a:t>
            </a:r>
          </a:p>
        </p:txBody>
      </p:sp>
      <p:pic>
        <p:nvPicPr>
          <p:cNvPr id="4" name="Picture 3" descr="White logo">
            <a:extLst>
              <a:ext uri="{FF2B5EF4-FFF2-40B4-BE49-F238E27FC236}">
                <a16:creationId xmlns:a16="http://schemas.microsoft.com/office/drawing/2014/main" id="{1BDE87CF-2929-847B-B5A6-732BD0DFE8D4}"/>
              </a:ext>
            </a:extLst>
          </p:cNvPr>
          <p:cNvPicPr>
            <a:picLocks noChangeAspect="1"/>
          </p:cNvPicPr>
          <p:nvPr/>
        </p:nvPicPr>
        <p:blipFill>
          <a:blip r:embed="rId3"/>
          <a:stretch>
            <a:fillRect/>
          </a:stretch>
        </p:blipFill>
        <p:spPr>
          <a:xfrm>
            <a:off x="534811" y="5540188"/>
            <a:ext cx="2369491" cy="523031"/>
          </a:xfrm>
          <a:prstGeom prst="rect">
            <a:avLst/>
          </a:prstGeom>
        </p:spPr>
      </p:pic>
      <p:pic>
        <p:nvPicPr>
          <p:cNvPr id="20" name="Picture 19" descr="Orange background shape">
            <a:extLst>
              <a:ext uri="{FF2B5EF4-FFF2-40B4-BE49-F238E27FC236}">
                <a16:creationId xmlns:a16="http://schemas.microsoft.com/office/drawing/2014/main" id="{3D9D99E2-337E-1897-B514-9B7D4C1945BB}"/>
              </a:ext>
            </a:extLst>
          </p:cNvPr>
          <p:cNvPicPr>
            <a:picLocks noChangeAspect="1"/>
          </p:cNvPicPr>
          <p:nvPr/>
        </p:nvPicPr>
        <p:blipFill rotWithShape="1">
          <a:blip r:embed="rId4"/>
          <a:srcRect r="43939" b="56382"/>
          <a:stretch/>
        </p:blipFill>
        <p:spPr>
          <a:xfrm>
            <a:off x="5437893" y="1990091"/>
            <a:ext cx="6754108" cy="4867910"/>
          </a:xfrm>
          <a:prstGeom prst="rect">
            <a:avLst/>
          </a:prstGeom>
        </p:spPr>
      </p:pic>
      <p:pic>
        <p:nvPicPr>
          <p:cNvPr id="24" name="Picture 23" descr="Group of students hanging around">
            <a:extLst>
              <a:ext uri="{FF2B5EF4-FFF2-40B4-BE49-F238E27FC236}">
                <a16:creationId xmlns:a16="http://schemas.microsoft.com/office/drawing/2014/main" id="{B884182A-88FE-0CF9-1C3D-FC440FAA0585}"/>
              </a:ext>
            </a:extLst>
          </p:cNvPr>
          <p:cNvPicPr>
            <a:picLocks noChangeAspect="1"/>
          </p:cNvPicPr>
          <p:nvPr/>
        </p:nvPicPr>
        <p:blipFill>
          <a:blip r:embed="rId5"/>
          <a:stretch>
            <a:fillRect/>
          </a:stretch>
        </p:blipFill>
        <p:spPr>
          <a:xfrm>
            <a:off x="3763628" y="1124150"/>
            <a:ext cx="8578890" cy="5733850"/>
          </a:xfrm>
          <a:prstGeom prst="rect">
            <a:avLst/>
          </a:prstGeom>
        </p:spPr>
      </p:pic>
    </p:spTree>
    <p:extLst>
      <p:ext uri="{BB962C8B-B14F-4D97-AF65-F5344CB8AC3E}">
        <p14:creationId xmlns:p14="http://schemas.microsoft.com/office/powerpoint/2010/main" val="14385746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GB" sz="4400" b="1" i="0" u="none" strike="noStrike" kern="1200" cap="none" spc="0" normalizeH="0" baseline="0" noProof="0" dirty="0">
                <a:ln>
                  <a:noFill/>
                </a:ln>
                <a:solidFill>
                  <a:prstClr val="black"/>
                </a:solidFill>
                <a:effectLst/>
                <a:uLnTx/>
                <a:uFillTx/>
                <a:latin typeface="Calibri Light" panose="020F0302020204030204"/>
                <a:ea typeface="+mj-ea"/>
                <a:cs typeface="+mj-cs"/>
              </a:rPr>
              <a:t>Brand concepts &amp; putting theory into practice </a:t>
            </a:r>
            <a:endParaRPr lang="en-GB" b="1"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228600" marR="0" lvl="0" indent="-228600" algn="l" defTabSz="914400" rtl="0" eaLnBrk="1" fontAlgn="auto" latinLnBrk="0" hangingPunct="1">
              <a:lnSpc>
                <a:spcPct val="120000"/>
              </a:lnSpc>
              <a:spcBef>
                <a:spcPts val="1000"/>
              </a:spcBef>
              <a:spcAft>
                <a:spcPts val="80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Brand theory is the methodical alignment of all branding concepts. These need to fit within with a company's growth goals.</a:t>
            </a:r>
            <a:endParaRPr lang="en-GB" sz="2000" dirty="0">
              <a:solidFill>
                <a:prstClr val="black"/>
              </a:solidFill>
              <a:latin typeface="Calibri" panose="020F0502020204030204"/>
              <a:cs typeface="Times New Roman" panose="02020603050405020304" pitchFamily="18" charset="0"/>
            </a:endParaRPr>
          </a:p>
          <a:p>
            <a:pPr marL="228600" marR="0" lvl="0" indent="-228600" algn="l" defTabSz="914400" rtl="0" eaLnBrk="1" fontAlgn="auto" latinLnBrk="0" hangingPunct="1">
              <a:lnSpc>
                <a:spcPct val="120000"/>
              </a:lnSpc>
              <a:spcBef>
                <a:spcPts val="1000"/>
              </a:spcBef>
              <a:spcAft>
                <a:spcPts val="80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prstClr val="black"/>
                </a:solidFill>
                <a:effectLst/>
                <a:uLnTx/>
                <a:uFillTx/>
                <a:latin typeface="Calibri" panose="020F0502020204030204"/>
                <a:ea typeface="Calibri" panose="020F0502020204030204" pitchFamily="34" charset="0"/>
                <a:cs typeface="Times New Roman" panose="02020603050405020304" pitchFamily="18" charset="0"/>
              </a:rPr>
              <a:t>A brand concept is a structure that aids as a tool to guide the creation and management of brand assets. </a:t>
            </a: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Brand assets are recognisable elements that embody a company's identity. From logos and typography to taglines, brand assets make it easy to identify a business and help it stand out from competitors.</a:t>
            </a:r>
            <a:endParaRPr lang="en-GB" sz="2000" noProof="0" dirty="0">
              <a:solidFill>
                <a:prstClr val="black"/>
              </a:solidFill>
              <a:latin typeface="Calibri" panose="020F0502020204030204"/>
              <a:cs typeface="Times New Roman" panose="02020603050405020304" pitchFamily="18" charset="0"/>
            </a:endParaRPr>
          </a:p>
          <a:p>
            <a:pPr marL="228600" marR="0" lvl="0" indent="-228600" algn="l" defTabSz="914400" rtl="0" eaLnBrk="1" fontAlgn="auto" latinLnBrk="0" hangingPunct="1">
              <a:lnSpc>
                <a:spcPct val="120000"/>
              </a:lnSpc>
              <a:spcBef>
                <a:spcPts val="1000"/>
              </a:spcBef>
              <a:spcAft>
                <a:spcPts val="80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prstClr val="black"/>
                </a:solidFill>
                <a:effectLst/>
                <a:uLnTx/>
                <a:uFillTx/>
                <a:latin typeface="Calibri" panose="020F0502020204030204"/>
                <a:ea typeface="Calibri" panose="020F0502020204030204" pitchFamily="34" charset="0"/>
                <a:cs typeface="Times New Roman" panose="02020603050405020304" pitchFamily="18" charset="0"/>
              </a:rPr>
              <a:t>A brand concept is usually a starting point and outline of reference for the creation of </a:t>
            </a:r>
            <a:r>
              <a:rPr kumimoji="0" lang="en-GB" sz="2000" b="0" i="1" u="none" strike="noStrike" kern="1200" cap="none" spc="0" normalizeH="0" baseline="0" noProof="0" dirty="0">
                <a:ln>
                  <a:noFill/>
                </a:ln>
                <a:solidFill>
                  <a:prstClr val="black"/>
                </a:solidFill>
                <a:effectLst/>
                <a:uLnTx/>
                <a:uFillTx/>
                <a:latin typeface="Calibri" panose="020F0502020204030204"/>
                <a:ea typeface="Calibri" panose="020F0502020204030204" pitchFamily="34" charset="0"/>
                <a:cs typeface="Times New Roman" panose="02020603050405020304" pitchFamily="18" charset="0"/>
              </a:rPr>
              <a:t>brand communications </a:t>
            </a:r>
            <a:r>
              <a:rPr kumimoji="0" lang="en-GB" sz="2000" b="0" i="0" u="none" strike="noStrike" kern="1200" cap="none" spc="0" normalizeH="0" baseline="0" noProof="0" dirty="0">
                <a:ln>
                  <a:noFill/>
                </a:ln>
                <a:solidFill>
                  <a:prstClr val="black"/>
                </a:solidFill>
                <a:effectLst/>
                <a:uLnTx/>
                <a:uFillTx/>
                <a:latin typeface="Calibri" panose="020F0502020204030204"/>
                <a:ea typeface="Calibri" panose="020F0502020204030204" pitchFamily="34" charset="0"/>
                <a:cs typeface="Times New Roman" panose="02020603050405020304" pitchFamily="18" charset="0"/>
              </a:rPr>
              <a:t>for example, a positioning message, how a printed brochure is designed, how a tweet is composed, or how a salesperson talks to a customer over the phone.  </a:t>
            </a:r>
          </a:p>
          <a:p>
            <a:pPr marL="0" indent="0">
              <a:buNone/>
            </a:pPr>
            <a:endParaRPr lang="en-GB" dirty="0"/>
          </a:p>
        </p:txBody>
      </p:sp>
    </p:spTree>
    <p:extLst>
      <p:ext uri="{BB962C8B-B14F-4D97-AF65-F5344CB8AC3E}">
        <p14:creationId xmlns:p14="http://schemas.microsoft.com/office/powerpoint/2010/main" val="6316304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GB" sz="3600" b="1" i="0" u="none" strike="noStrike" kern="1200" cap="none" spc="0" normalizeH="0" baseline="0" noProof="0" dirty="0">
                <a:ln>
                  <a:noFill/>
                </a:ln>
                <a:solidFill>
                  <a:srgbClr val="000000"/>
                </a:solidFill>
                <a:effectLst/>
                <a:uLnTx/>
                <a:uFillTx/>
                <a:latin typeface="Arial" panose="020B0604020202020204" pitchFamily="34" charset="0"/>
                <a:ea typeface="Calibri" panose="020F0502020204030204" pitchFamily="34" charset="0"/>
                <a:cs typeface="Times New Roman" panose="02020603050405020304" pitchFamily="18" charset="0"/>
              </a:rPr>
              <a:t>Brand concept overview (Spacey, 2017)</a:t>
            </a:r>
            <a:endParaRPr lang="en-GB" b="1" dirty="0"/>
          </a:p>
        </p:txBody>
      </p:sp>
      <p:pic>
        <p:nvPicPr>
          <p:cNvPr id="2" name="table">
            <a:extLst>
              <a:ext uri="{FF2B5EF4-FFF2-40B4-BE49-F238E27FC236}">
                <a16:creationId xmlns:a16="http://schemas.microsoft.com/office/drawing/2014/main" id="{24C22BC5-FC53-FDFD-136D-97516DCDF30B}"/>
              </a:ext>
            </a:extLst>
          </p:cNvPr>
          <p:cNvPicPr>
            <a:picLocks noGrp="1" noChangeAspect="1"/>
          </p:cNvPicPr>
          <p:nvPr>
            <p:ph idx="1"/>
          </p:nvPr>
        </p:nvPicPr>
        <p:blipFill>
          <a:blip r:embed="rId5"/>
          <a:stretch>
            <a:fillRect/>
          </a:stretch>
        </p:blipFill>
        <p:spPr>
          <a:xfrm>
            <a:off x="1031072" y="1379609"/>
            <a:ext cx="9714220" cy="4351338"/>
          </a:xfrm>
          <a:prstGeom prst="rect">
            <a:avLst/>
          </a:prstGeom>
        </p:spPr>
      </p:pic>
    </p:spTree>
    <p:extLst>
      <p:ext uri="{BB962C8B-B14F-4D97-AF65-F5344CB8AC3E}">
        <p14:creationId xmlns:p14="http://schemas.microsoft.com/office/powerpoint/2010/main" val="25891021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GB" sz="4400" b="1" i="0" u="none" strike="noStrike" kern="1200" cap="none" spc="0" normalizeH="0" baseline="0" noProof="0" dirty="0">
                <a:ln>
                  <a:noFill/>
                </a:ln>
                <a:solidFill>
                  <a:prstClr val="black"/>
                </a:solidFill>
                <a:effectLst/>
                <a:uLnTx/>
                <a:uFillTx/>
                <a:latin typeface="Calibri Light" panose="020F0302020204030204"/>
                <a:ea typeface="+mj-ea"/>
                <a:cs typeface="+mj-cs"/>
              </a:rPr>
              <a:t>Key elements of Brand Concepts </a:t>
            </a:r>
            <a:endParaRPr lang="en-GB" b="1"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a:xfrm>
            <a:off x="723900" y="1379609"/>
            <a:ext cx="10515600" cy="4351338"/>
          </a:xfr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400" b="1" i="0" u="none" strike="noStrike" kern="1200" cap="none" spc="0" normalizeH="0" baseline="0" noProof="0" dirty="0">
                <a:ln>
                  <a:noFill/>
                </a:ln>
                <a:solidFill>
                  <a:prstClr val="black"/>
                </a:solidFill>
                <a:effectLst/>
                <a:uLnTx/>
                <a:uFillTx/>
                <a:latin typeface="Calibri" panose="020F0502020204030204"/>
                <a:ea typeface="+mn-ea"/>
                <a:cs typeface="+mn-cs"/>
              </a:rPr>
              <a:t>Brand Name </a:t>
            </a: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 name that is distinctive, unique, catchy, and enticing however, should not be vague.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400" b="1" i="0" u="none" strike="noStrike" kern="1200" cap="none" spc="0" normalizeH="0" baseline="0" noProof="0" dirty="0">
                <a:ln>
                  <a:noFill/>
                </a:ln>
                <a:solidFill>
                  <a:prstClr val="black"/>
                </a:solidFill>
                <a:effectLst/>
                <a:uLnTx/>
                <a:uFillTx/>
                <a:latin typeface="Calibri" panose="020F0502020204030204"/>
                <a:ea typeface="+mn-ea"/>
                <a:cs typeface="+mn-cs"/>
              </a:rPr>
              <a:t>Tagline </a:t>
            </a: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 slogan of the brand, two to five words that convey the brand attributes and features in a short and efficient nature.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400" b="1" i="0" u="none" strike="noStrike" kern="1200" cap="none" spc="0" normalizeH="0" baseline="0" noProof="0" dirty="0">
                <a:ln>
                  <a:noFill/>
                </a:ln>
                <a:solidFill>
                  <a:prstClr val="black"/>
                </a:solidFill>
                <a:effectLst/>
                <a:uLnTx/>
                <a:uFillTx/>
                <a:latin typeface="Calibri" panose="020F0502020204030204"/>
                <a:ea typeface="+mn-ea"/>
                <a:cs typeface="+mn-cs"/>
              </a:rPr>
              <a:t>Creative Elements </a:t>
            </a: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 the logo, mascot, typography, fonts, and colour palette, signifies the nature of the business, characteristics, and strengths of the brand as well as its offerings.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400" b="1" i="0" u="none" strike="noStrike" kern="1200" cap="none" spc="0" normalizeH="0" baseline="0" noProof="0" dirty="0">
                <a:ln>
                  <a:noFill/>
                </a:ln>
                <a:solidFill>
                  <a:prstClr val="black"/>
                </a:solidFill>
                <a:effectLst/>
                <a:uLnTx/>
                <a:uFillTx/>
                <a:latin typeface="Calibri" panose="020F0502020204030204"/>
                <a:ea typeface="+mn-ea"/>
                <a:cs typeface="+mn-cs"/>
              </a:rPr>
              <a:t>Language</a:t>
            </a: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 - range from sincerity, authoritative, helpful, or customer centric.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400" b="1" i="0" u="none" strike="noStrike" kern="1200" cap="none" spc="0" normalizeH="0" baseline="0" noProof="0" dirty="0">
                <a:ln>
                  <a:noFill/>
                </a:ln>
                <a:solidFill>
                  <a:prstClr val="black"/>
                </a:solidFill>
                <a:effectLst/>
                <a:uLnTx/>
                <a:uFillTx/>
                <a:latin typeface="Calibri" panose="020F0502020204030204"/>
                <a:ea typeface="+mn-ea"/>
                <a:cs typeface="+mn-cs"/>
              </a:rPr>
              <a:t>Message </a:t>
            </a: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 information that the brand wishes to convey to its stakeholders, comprise of the mission statement, vision statement, and corporate guidelines. </a:t>
            </a:r>
          </a:p>
          <a:p>
            <a:pPr marL="0" indent="0">
              <a:buNone/>
            </a:pPr>
            <a:endParaRPr lang="en-GB" dirty="0"/>
          </a:p>
        </p:txBody>
      </p:sp>
    </p:spTree>
    <p:extLst>
      <p:ext uri="{BB962C8B-B14F-4D97-AF65-F5344CB8AC3E}">
        <p14:creationId xmlns:p14="http://schemas.microsoft.com/office/powerpoint/2010/main" val="42129660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GB" sz="4400" b="1" i="0" u="none" strike="noStrike" kern="1200" cap="none" spc="0" normalizeH="0" baseline="0" noProof="0" dirty="0">
                <a:ln>
                  <a:noFill/>
                </a:ln>
                <a:solidFill>
                  <a:prstClr val="black"/>
                </a:solidFill>
                <a:effectLst/>
                <a:uLnTx/>
                <a:uFillTx/>
                <a:latin typeface="Calibri Light" panose="020F0302020204030204"/>
                <a:ea typeface="+mj-ea"/>
                <a:cs typeface="+mj-cs"/>
              </a:rPr>
              <a:t>Key elements of Brand Concepts </a:t>
            </a:r>
            <a:endParaRPr lang="en-GB"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000" b="1" i="0" u="none" strike="noStrike" kern="1200" cap="none" spc="0" normalizeH="0" baseline="0" noProof="0" dirty="0">
                <a:ln>
                  <a:noFill/>
                </a:ln>
                <a:solidFill>
                  <a:prstClr val="black"/>
                </a:solidFill>
                <a:effectLst/>
                <a:uLnTx/>
                <a:uFillTx/>
                <a:latin typeface="Calibri" panose="020F0502020204030204"/>
                <a:ea typeface="+mn-ea"/>
                <a:cs typeface="+mn-cs"/>
              </a:rPr>
              <a:t>Brand Personality – </a:t>
            </a: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This refers to human characteristics or traits associated with a company’s name. Designed to influence buyer perception of a brand and encourage loyalty through shared values or ideals.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000" b="1" i="0" u="none" strike="noStrike" kern="1200" cap="none" spc="0" normalizeH="0" baseline="0" noProof="0" dirty="0">
                <a:ln>
                  <a:noFill/>
                </a:ln>
                <a:solidFill>
                  <a:srgbClr val="000000"/>
                </a:solidFill>
                <a:effectLst/>
                <a:uLnTx/>
                <a:uFillTx/>
                <a:latin typeface="Calibri" panose="020F0502020204030204"/>
                <a:ea typeface="+mn-ea"/>
                <a:cs typeface="+mn-cs"/>
              </a:rPr>
              <a:t>Brand positioning</a:t>
            </a: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 is how a company positions itself in the market and in the minds of its target customers.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000" b="1" i="0" u="none" strike="noStrike" kern="1200" cap="none" spc="0" normalizeH="0" baseline="0" noProof="0" dirty="0">
                <a:ln>
                  <a:noFill/>
                </a:ln>
                <a:solidFill>
                  <a:srgbClr val="000000"/>
                </a:solidFill>
                <a:effectLst/>
                <a:uLnTx/>
                <a:uFillTx/>
                <a:latin typeface="Calibri" panose="020F0502020204030204"/>
                <a:ea typeface="+mn-ea"/>
                <a:cs typeface="+mn-cs"/>
              </a:rPr>
              <a:t>Brand recognition</a:t>
            </a: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 and brand awareness are closely related  but have different objectives. While the goal of brand awareness is to clearly communicate a brand’s values and attributes to its target audience, brand recognition looks to maintain that awareness over time. Brand awareness is successful if buyers can easily understand what a brand represents.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000" b="1" i="0" u="none" strike="noStrike" kern="1200" cap="none" spc="0" normalizeH="0" baseline="0" noProof="0" dirty="0">
                <a:ln>
                  <a:noFill/>
                </a:ln>
                <a:solidFill>
                  <a:srgbClr val="000000"/>
                </a:solidFill>
                <a:effectLst/>
                <a:uLnTx/>
                <a:uFillTx/>
                <a:latin typeface="Calibri" panose="020F0502020204030204"/>
                <a:ea typeface="+mn-ea"/>
                <a:cs typeface="+mn-cs"/>
              </a:rPr>
              <a:t>Brand reputation</a:t>
            </a: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 refers to the perception of a brand’s image among the general public, in the media, or within an industry. </a:t>
            </a:r>
            <a:endParaRPr lang="en-GB" sz="2000" dirty="0"/>
          </a:p>
        </p:txBody>
      </p:sp>
    </p:spTree>
    <p:extLst>
      <p:ext uri="{BB962C8B-B14F-4D97-AF65-F5344CB8AC3E}">
        <p14:creationId xmlns:p14="http://schemas.microsoft.com/office/powerpoint/2010/main" val="39490543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US" sz="4400" b="1" i="0" u="none" strike="noStrike" kern="1200" cap="none" spc="0" normalizeH="0" baseline="0" noProof="0" dirty="0">
                <a:ln>
                  <a:noFill/>
                </a:ln>
                <a:solidFill>
                  <a:prstClr val="black"/>
                </a:solidFill>
                <a:effectLst/>
                <a:uLnTx/>
                <a:uFillTx/>
                <a:latin typeface="Calibri Light" panose="020F0302020204030204"/>
                <a:ea typeface="+mj-ea"/>
                <a:cs typeface="+mj-cs"/>
              </a:rPr>
              <a:t>Types of brand concept – brand framework components </a:t>
            </a:r>
            <a:endParaRPr lang="en-GB" b="1" dirty="0"/>
          </a:p>
        </p:txBody>
      </p:sp>
      <p:graphicFrame>
        <p:nvGraphicFramePr>
          <p:cNvPr id="2" name="Content Placeholder 3">
            <a:extLst>
              <a:ext uri="{FF2B5EF4-FFF2-40B4-BE49-F238E27FC236}">
                <a16:creationId xmlns:a16="http://schemas.microsoft.com/office/drawing/2014/main" id="{7D454B25-F704-DE90-0C09-5A9F02259EF6}"/>
              </a:ext>
            </a:extLst>
          </p:cNvPr>
          <p:cNvGraphicFramePr>
            <a:graphicFrameLocks noGrp="1"/>
          </p:cNvGraphicFramePr>
          <p:nvPr>
            <p:ph idx="1"/>
            <p:extLst>
              <p:ext uri="{D42A27DB-BD31-4B8C-83A1-F6EECF244321}">
                <p14:modId xmlns:p14="http://schemas.microsoft.com/office/powerpoint/2010/main" val="2504188050"/>
              </p:ext>
            </p:extLst>
          </p:nvPr>
        </p:nvGraphicFramePr>
        <p:xfrm>
          <a:off x="838200" y="1501176"/>
          <a:ext cx="10515600" cy="435133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39911347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lang="en-GB" b="1" dirty="0"/>
              <a:t>DRIP Framework </a:t>
            </a:r>
          </a:p>
        </p:txBody>
      </p:sp>
      <p:graphicFrame>
        <p:nvGraphicFramePr>
          <p:cNvPr id="2" name="Content Placeholder 1">
            <a:extLst>
              <a:ext uri="{FF2B5EF4-FFF2-40B4-BE49-F238E27FC236}">
                <a16:creationId xmlns:a16="http://schemas.microsoft.com/office/drawing/2014/main" id="{98A59A08-3024-7D5C-B561-269D57481689}"/>
              </a:ext>
            </a:extLst>
          </p:cNvPr>
          <p:cNvGraphicFramePr>
            <a:graphicFrameLocks noGrp="1"/>
          </p:cNvGraphicFramePr>
          <p:nvPr>
            <p:ph idx="1"/>
            <p:extLst>
              <p:ext uri="{D42A27DB-BD31-4B8C-83A1-F6EECF244321}">
                <p14:modId xmlns:p14="http://schemas.microsoft.com/office/powerpoint/2010/main" val="784928179"/>
              </p:ext>
            </p:extLst>
          </p:nvPr>
        </p:nvGraphicFramePr>
        <p:xfrm>
          <a:off x="838200" y="1379609"/>
          <a:ext cx="10515600" cy="435133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162694640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403</TotalTime>
  <Words>3192</Words>
  <Application>Microsoft Office PowerPoint</Application>
  <PresentationFormat>Widescreen</PresentationFormat>
  <Paragraphs>266</Paragraphs>
  <Slides>39</Slides>
  <Notes>39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39</vt:i4>
      </vt:variant>
    </vt:vector>
  </HeadingPairs>
  <TitlesOfParts>
    <vt:vector size="45" baseType="lpstr">
      <vt:lpstr>Clash Display Medium</vt:lpstr>
      <vt:lpstr>Calibri</vt:lpstr>
      <vt:lpstr>Clash Display</vt:lpstr>
      <vt:lpstr>Arial</vt:lpstr>
      <vt:lpstr>Calibri Light</vt:lpstr>
      <vt:lpstr>Office Theme</vt:lpstr>
      <vt:lpstr>PowerPoint Presentation</vt:lpstr>
      <vt:lpstr>This week’s learning outcomes</vt:lpstr>
      <vt:lpstr>Branding &amp; Marketing theory </vt:lpstr>
      <vt:lpstr>Brand concepts &amp; putting theory into practice </vt:lpstr>
      <vt:lpstr>Brand concept overview (Spacey, 2017)</vt:lpstr>
      <vt:lpstr>Key elements of Brand Concepts </vt:lpstr>
      <vt:lpstr>Key elements of Brand Concepts </vt:lpstr>
      <vt:lpstr>Types of brand concept – brand framework components </vt:lpstr>
      <vt:lpstr>DRIP Framework </vt:lpstr>
      <vt:lpstr>Brand equity model </vt:lpstr>
      <vt:lpstr>Keller’s Brand equity model (1993) </vt:lpstr>
      <vt:lpstr>Brand equity model explained </vt:lpstr>
      <vt:lpstr>Level 2: Brand meaning (what are you?) </vt:lpstr>
      <vt:lpstr>Level 3: Brand response (what are the feelings for the brand?) </vt:lpstr>
      <vt:lpstr>Level 4: Brand resonance (that strong relationship) </vt:lpstr>
      <vt:lpstr>Another example - iPad</vt:lpstr>
      <vt:lpstr>How to apply Keller’s Brand equity model </vt:lpstr>
      <vt:lpstr>How to apply Keller’s Brand equity model </vt:lpstr>
      <vt:lpstr>How to apply Keller’s Brand equity model </vt:lpstr>
      <vt:lpstr>How to apply Keller’s Brand equity model </vt:lpstr>
      <vt:lpstr>Aaker’s brand equity model (2009)</vt:lpstr>
      <vt:lpstr>Aaker’s brand equity model </vt:lpstr>
      <vt:lpstr>Aaker – continued </vt:lpstr>
      <vt:lpstr>How Aaker’s model helps to define brand identity (a quadrant)</vt:lpstr>
      <vt:lpstr>How Aaker’s model helps to define brand identity (a quadrant)</vt:lpstr>
      <vt:lpstr>Simon Uwin’s Loyal Brand Framework (2014)</vt:lpstr>
      <vt:lpstr>AIDA model </vt:lpstr>
      <vt:lpstr>Steps in the AIDA model </vt:lpstr>
      <vt:lpstr>The marketing mix – 7ps</vt:lpstr>
      <vt:lpstr>Product </vt:lpstr>
      <vt:lpstr>Price </vt:lpstr>
      <vt:lpstr>Place </vt:lpstr>
      <vt:lpstr>Promotion</vt:lpstr>
      <vt:lpstr>People</vt:lpstr>
      <vt:lpstr>Physical evidence </vt:lpstr>
      <vt:lpstr>Process</vt:lpstr>
      <vt:lpstr>Other models and concepts to consider in your reading &amp; how to view them </vt:lpstr>
      <vt:lpstr>Over to you – group activity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2431</dc:creator>
  <cp:lastModifiedBy>Lesslie Malinga</cp:lastModifiedBy>
  <cp:revision>31</cp:revision>
  <dcterms:created xsi:type="dcterms:W3CDTF">2023-04-21T12:16:35Z</dcterms:created>
  <dcterms:modified xsi:type="dcterms:W3CDTF">2024-01-27T12:47:19Z</dcterms:modified>
</cp:coreProperties>
</file>

<file path=docProps/thumbnail.jpeg>
</file>